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95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70" r:id="rId18"/>
    <p:sldId id="286" r:id="rId19"/>
    <p:sldId id="271" r:id="rId20"/>
    <p:sldId id="272" r:id="rId21"/>
    <p:sldId id="273" r:id="rId22"/>
    <p:sldId id="277" r:id="rId23"/>
    <p:sldId id="274" r:id="rId24"/>
    <p:sldId id="275" r:id="rId25"/>
    <p:sldId id="276" r:id="rId26"/>
    <p:sldId id="278" r:id="rId27"/>
    <p:sldId id="284" r:id="rId28"/>
    <p:sldId id="279" r:id="rId29"/>
    <p:sldId id="288" r:id="rId30"/>
    <p:sldId id="287" r:id="rId31"/>
    <p:sldId id="280" r:id="rId32"/>
    <p:sldId id="282" r:id="rId33"/>
    <p:sldId id="281" r:id="rId34"/>
    <p:sldId id="289" r:id="rId35"/>
    <p:sldId id="283" r:id="rId36"/>
    <p:sldId id="294" r:id="rId37"/>
    <p:sldId id="293" r:id="rId38"/>
    <p:sldId id="290" r:id="rId39"/>
    <p:sldId id="292" r:id="rId40"/>
    <p:sldId id="291" r:id="rId41"/>
    <p:sldId id="29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48" charset="-128"/>
        <a:cs typeface="ＭＳ Ｐゴシック" pitchFamily="4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4" autoAdjust="0"/>
    <p:restoredTop sz="90929"/>
  </p:normalViewPr>
  <p:slideViewPr>
    <p:cSldViewPr snapToGrid="0">
      <p:cViewPr varScale="1">
        <p:scale>
          <a:sx n="120" d="100"/>
          <a:sy n="120" d="100"/>
        </p:scale>
        <p:origin x="9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69125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5" descr="LVP_UNI_LOGO_Pantone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48" charset="-128"/>
          <a:cs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48" charset="-128"/>
          <a:cs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48" charset="-128"/>
          <a:cs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48" charset="-128"/>
          <a:cs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48" charset="-128"/>
          <a:cs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48" charset="-128"/>
          <a:cs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48" charset="-128"/>
          <a:cs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CWS_Blu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010" y="4584700"/>
            <a:ext cx="699990" cy="174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communication</a:t>
            </a:r>
            <a:endParaRPr lang="en-US" dirty="0"/>
          </a:p>
        </p:txBody>
      </p:sp>
      <p:pic>
        <p:nvPicPr>
          <p:cNvPr id="6" name="Content Placeholder 5" descr="Screen Shot 2014-10-10 at 10.39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6046"/>
          <a:stretch/>
        </p:blipFill>
        <p:spPr>
          <a:xfrm>
            <a:off x="3338494" y="1268760"/>
            <a:ext cx="4691229" cy="4608512"/>
          </a:xfrm>
        </p:spPr>
      </p:pic>
      <p:sp>
        <p:nvSpPr>
          <p:cNvPr id="8" name="TextBox 7"/>
          <p:cNvSpPr txBox="1"/>
          <p:nvPr/>
        </p:nvSpPr>
        <p:spPr>
          <a:xfrm>
            <a:off x="179512" y="2420888"/>
            <a:ext cx="30921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Tight junction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prevents</a:t>
            </a:r>
          </a:p>
          <a:p>
            <a:r>
              <a:rPr lang="en-US" dirty="0" smtClean="0"/>
              <a:t>Desmosome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4597A0"/>
                </a:solidFill>
              </a:rPr>
              <a:t>joins</a:t>
            </a:r>
            <a:endParaRPr lang="en-US" dirty="0">
              <a:solidFill>
                <a:srgbClr val="4597A0"/>
              </a:solidFill>
            </a:endParaRPr>
          </a:p>
          <a:p>
            <a:r>
              <a:rPr lang="en-US" dirty="0" smtClean="0"/>
              <a:t>Gap junction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4597A0"/>
                </a:solidFill>
              </a:rPr>
              <a:t>c</a:t>
            </a:r>
            <a:r>
              <a:rPr lang="en-US" dirty="0" smtClean="0">
                <a:solidFill>
                  <a:srgbClr val="4597A0"/>
                </a:solidFill>
              </a:rPr>
              <a:t>ommunicates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5805264"/>
            <a:ext cx="307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2.29 in </a:t>
            </a:r>
            <a:r>
              <a:rPr lang="en-US" dirty="0" err="1" smtClean="0"/>
              <a:t>Naish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Form a belt around the cell, anchoring it to </a:t>
            </a:r>
            <a:r>
              <a:rPr lang="en-US" dirty="0" err="1" smtClean="0"/>
              <a:t>neighbouring</a:t>
            </a:r>
            <a:r>
              <a:rPr lang="en-US" dirty="0" smtClean="0"/>
              <a:t> cells.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NOT attached to the cytoskeleton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The belt stops membrane proteins moving past it.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And stops molecules diffusing across the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Anchor cells together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ARE attached to cytoskeleton</a:t>
            </a:r>
          </a:p>
          <a:p>
            <a:pPr marL="571500" indent="-571500">
              <a:buFont typeface="Arial"/>
              <a:buChar char="•"/>
            </a:pPr>
            <a:r>
              <a:rPr lang="en-US" dirty="0" err="1" smtClean="0"/>
              <a:t>Cadherins</a:t>
            </a:r>
            <a:r>
              <a:rPr lang="en-US" dirty="0" smtClean="0"/>
              <a:t> form the links between the “plaques” in the individual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Are channels or bridges between cells formed from </a:t>
            </a:r>
            <a:r>
              <a:rPr lang="en-US" dirty="0" err="1" smtClean="0"/>
              <a:t>connexins</a:t>
            </a:r>
            <a:r>
              <a:rPr lang="en-US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They allow small molecules and ions to pass between cells.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So small chemical and electrical signals can pass through them.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This is how electrical signals pass through smooth muscle.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A chemical is released which binds to a receptor on a cell membrane  (or sometimes inside the cell). The chemical may travel a very short distance, or a </a:t>
            </a:r>
            <a:r>
              <a:rPr lang="en-US" smtClean="0"/>
              <a:t>long 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Paracrine and </a:t>
            </a:r>
            <a:r>
              <a:rPr lang="en-US" dirty="0" err="1" smtClean="0"/>
              <a:t>Autocrine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79712" y="1988840"/>
            <a:ext cx="1584176" cy="1440160"/>
            <a:chOff x="1475656" y="2348880"/>
            <a:chExt cx="1584176" cy="1440160"/>
          </a:xfrm>
        </p:grpSpPr>
        <p:sp>
          <p:nvSpPr>
            <p:cNvPr id="6" name="Oval 5"/>
            <p:cNvSpPr/>
            <p:nvPr/>
          </p:nvSpPr>
          <p:spPr bwMode="auto">
            <a:xfrm>
              <a:off x="1475656" y="2348880"/>
              <a:ext cx="1584176" cy="144016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95736" y="2708920"/>
              <a:ext cx="432048" cy="4320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8024" y="1628800"/>
            <a:ext cx="1584176" cy="1596120"/>
            <a:chOff x="4355976" y="2420888"/>
            <a:chExt cx="1584176" cy="1596120"/>
          </a:xfrm>
        </p:grpSpPr>
        <p:grpSp>
          <p:nvGrpSpPr>
            <p:cNvPr id="9" name="Group 8"/>
            <p:cNvGrpSpPr/>
            <p:nvPr/>
          </p:nvGrpSpPr>
          <p:grpSpPr>
            <a:xfrm>
              <a:off x="4355976" y="2420888"/>
              <a:ext cx="1584176" cy="1440160"/>
              <a:chOff x="1475656" y="2348880"/>
              <a:chExt cx="1584176" cy="144016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20552435">
              <a:off x="5147545" y="3440944"/>
              <a:ext cx="648072" cy="576064"/>
              <a:chOff x="3347864" y="4581128"/>
              <a:chExt cx="648072" cy="576064"/>
            </a:xfrm>
          </p:grpSpPr>
          <p:sp>
            <p:nvSpPr>
              <p:cNvPr id="13" name="Plaque 12"/>
              <p:cNvSpPr/>
              <p:nvPr/>
            </p:nvSpPr>
            <p:spPr bwMode="auto">
              <a:xfrm>
                <a:off x="3347864" y="4581128"/>
                <a:ext cx="288032" cy="576064"/>
              </a:xfrm>
              <a:prstGeom prst="plaque">
                <a:avLst>
                  <a:gd name="adj" fmla="val 4091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4" name="Plaque 13"/>
              <p:cNvSpPr/>
              <p:nvPr/>
            </p:nvSpPr>
            <p:spPr bwMode="auto">
              <a:xfrm>
                <a:off x="3707904" y="4581128"/>
                <a:ext cx="288032" cy="576064"/>
              </a:xfrm>
              <a:prstGeom prst="plaque">
                <a:avLst>
                  <a:gd name="adj" fmla="val 4091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347864" y="4221088"/>
            <a:ext cx="1584176" cy="1596120"/>
            <a:chOff x="4355976" y="2420888"/>
            <a:chExt cx="1584176" cy="1596120"/>
          </a:xfrm>
        </p:grpSpPr>
        <p:grpSp>
          <p:nvGrpSpPr>
            <p:cNvPr id="19" name="Group 18"/>
            <p:cNvGrpSpPr/>
            <p:nvPr/>
          </p:nvGrpSpPr>
          <p:grpSpPr>
            <a:xfrm>
              <a:off x="4355976" y="2420888"/>
              <a:ext cx="1584176" cy="1440160"/>
              <a:chOff x="1475656" y="2348880"/>
              <a:chExt cx="1584176" cy="144016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20552435">
              <a:off x="5147545" y="3440944"/>
              <a:ext cx="648072" cy="576064"/>
              <a:chOff x="3347864" y="4581128"/>
              <a:chExt cx="648072" cy="576064"/>
            </a:xfrm>
          </p:grpSpPr>
          <p:sp>
            <p:nvSpPr>
              <p:cNvPr id="21" name="Plaque 20"/>
              <p:cNvSpPr/>
              <p:nvPr/>
            </p:nvSpPr>
            <p:spPr bwMode="auto">
              <a:xfrm>
                <a:off x="3347864" y="4581128"/>
                <a:ext cx="288032" cy="576064"/>
              </a:xfrm>
              <a:prstGeom prst="plaque">
                <a:avLst>
                  <a:gd name="adj" fmla="val 4091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Plaque 21"/>
              <p:cNvSpPr/>
              <p:nvPr/>
            </p:nvSpPr>
            <p:spPr bwMode="auto">
              <a:xfrm>
                <a:off x="3707904" y="4581128"/>
                <a:ext cx="288032" cy="576064"/>
              </a:xfrm>
              <a:prstGeom prst="plaque">
                <a:avLst>
                  <a:gd name="adj" fmla="val 4091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</p:grpSp>
      <p:sp>
        <p:nvSpPr>
          <p:cNvPr id="3" name="Freeform 2"/>
          <p:cNvSpPr/>
          <p:nvPr/>
        </p:nvSpPr>
        <p:spPr>
          <a:xfrm>
            <a:off x="2692400" y="3009900"/>
            <a:ext cx="1524000" cy="710271"/>
          </a:xfrm>
          <a:custGeom>
            <a:avLst/>
            <a:gdLst>
              <a:gd name="connsiteX0" fmla="*/ 0 w 1524000"/>
              <a:gd name="connsiteY0" fmla="*/ 0 h 710271"/>
              <a:gd name="connsiteX1" fmla="*/ 1524000 w 1524000"/>
              <a:gd name="connsiteY1" fmla="*/ 368300 h 7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0" h="710271">
                <a:moveTo>
                  <a:pt x="0" y="0"/>
                </a:moveTo>
                <a:cubicBezTo>
                  <a:pt x="523875" y="540808"/>
                  <a:pt x="1047750" y="1081617"/>
                  <a:pt x="1524000" y="36830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903476" y="3403600"/>
            <a:ext cx="411224" cy="726028"/>
          </a:xfrm>
          <a:custGeom>
            <a:avLst/>
            <a:gdLst>
              <a:gd name="connsiteX0" fmla="*/ 4824 w 411224"/>
              <a:gd name="connsiteY0" fmla="*/ 0 h 726028"/>
              <a:gd name="connsiteX1" fmla="*/ 411224 w 411224"/>
              <a:gd name="connsiteY1" fmla="*/ 330200 h 7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224" h="726028">
                <a:moveTo>
                  <a:pt x="4824" y="0"/>
                </a:moveTo>
                <a:cubicBezTo>
                  <a:pt x="-8935" y="564091"/>
                  <a:pt x="-22693" y="1128183"/>
                  <a:pt x="411224" y="33020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82681" y="3175002"/>
            <a:ext cx="3137120" cy="831414"/>
          </a:xfrm>
          <a:custGeom>
            <a:avLst/>
            <a:gdLst>
              <a:gd name="connsiteX0" fmla="*/ 0 w 2794000"/>
              <a:gd name="connsiteY0" fmla="*/ 254000 h 517531"/>
              <a:gd name="connsiteX1" fmla="*/ 2794000 w 2794000"/>
              <a:gd name="connsiteY1" fmla="*/ 0 h 517531"/>
              <a:gd name="connsiteX0" fmla="*/ 0 w 2794000"/>
              <a:gd name="connsiteY0" fmla="*/ 254000 h 668987"/>
              <a:gd name="connsiteX1" fmla="*/ 393700 w 2794000"/>
              <a:gd name="connsiteY1" fmla="*/ 660936 h 668987"/>
              <a:gd name="connsiteX2" fmla="*/ 2794000 w 2794000"/>
              <a:gd name="connsiteY2" fmla="*/ 0 h 668987"/>
              <a:gd name="connsiteX0" fmla="*/ 0 w 2794000"/>
              <a:gd name="connsiteY0" fmla="*/ 254000 h 811288"/>
              <a:gd name="connsiteX1" fmla="*/ 393700 w 2794000"/>
              <a:gd name="connsiteY1" fmla="*/ 660936 h 811288"/>
              <a:gd name="connsiteX2" fmla="*/ 2794000 w 2794000"/>
              <a:gd name="connsiteY2" fmla="*/ 0 h 811288"/>
              <a:gd name="connsiteX0" fmla="*/ 0 w 3009900"/>
              <a:gd name="connsiteY0" fmla="*/ 239147 h 811288"/>
              <a:gd name="connsiteX1" fmla="*/ 609600 w 3009900"/>
              <a:gd name="connsiteY1" fmla="*/ 660936 h 811288"/>
              <a:gd name="connsiteX2" fmla="*/ 3009900 w 3009900"/>
              <a:gd name="connsiteY2" fmla="*/ 0 h 811288"/>
              <a:gd name="connsiteX0" fmla="*/ 0 w 3009900"/>
              <a:gd name="connsiteY0" fmla="*/ 239147 h 919616"/>
              <a:gd name="connsiteX1" fmla="*/ 1447800 w 3009900"/>
              <a:gd name="connsiteY1" fmla="*/ 794608 h 919616"/>
              <a:gd name="connsiteX2" fmla="*/ 3009900 w 3009900"/>
              <a:gd name="connsiteY2" fmla="*/ 0 h 919616"/>
              <a:gd name="connsiteX0" fmla="*/ 0 w 3009900"/>
              <a:gd name="connsiteY0" fmla="*/ 239147 h 919616"/>
              <a:gd name="connsiteX1" fmla="*/ 1447800 w 3009900"/>
              <a:gd name="connsiteY1" fmla="*/ 794608 h 919616"/>
              <a:gd name="connsiteX2" fmla="*/ 3009900 w 3009900"/>
              <a:gd name="connsiteY2" fmla="*/ 0 h 919616"/>
              <a:gd name="connsiteX0" fmla="*/ 0 w 3009900"/>
              <a:gd name="connsiteY0" fmla="*/ 239147 h 696033"/>
              <a:gd name="connsiteX1" fmla="*/ 1308100 w 3009900"/>
              <a:gd name="connsiteY1" fmla="*/ 504985 h 696033"/>
              <a:gd name="connsiteX2" fmla="*/ 3009900 w 3009900"/>
              <a:gd name="connsiteY2" fmla="*/ 0 h 696033"/>
              <a:gd name="connsiteX0" fmla="*/ 0 w 3009900"/>
              <a:gd name="connsiteY0" fmla="*/ 239147 h 504985"/>
              <a:gd name="connsiteX1" fmla="*/ 1308100 w 3009900"/>
              <a:gd name="connsiteY1" fmla="*/ 504985 h 504985"/>
              <a:gd name="connsiteX2" fmla="*/ 3009900 w 3009900"/>
              <a:gd name="connsiteY2" fmla="*/ 0 h 504985"/>
              <a:gd name="connsiteX0" fmla="*/ 0 w 3016961"/>
              <a:gd name="connsiteY0" fmla="*/ 239147 h 505087"/>
              <a:gd name="connsiteX1" fmla="*/ 1308100 w 3016961"/>
              <a:gd name="connsiteY1" fmla="*/ 504985 h 505087"/>
              <a:gd name="connsiteX2" fmla="*/ 2832100 w 3016961"/>
              <a:gd name="connsiteY2" fmla="*/ 267345 h 505087"/>
              <a:gd name="connsiteX3" fmla="*/ 3009900 w 3016961"/>
              <a:gd name="connsiteY3" fmla="*/ 0 h 505087"/>
              <a:gd name="connsiteX0" fmla="*/ 0 w 3200609"/>
              <a:gd name="connsiteY0" fmla="*/ 239147 h 523853"/>
              <a:gd name="connsiteX1" fmla="*/ 1308100 w 3200609"/>
              <a:gd name="connsiteY1" fmla="*/ 504985 h 523853"/>
              <a:gd name="connsiteX2" fmla="*/ 3098800 w 3200609"/>
              <a:gd name="connsiteY2" fmla="*/ 475280 h 523853"/>
              <a:gd name="connsiteX3" fmla="*/ 3009900 w 3200609"/>
              <a:gd name="connsiteY3" fmla="*/ 0 h 523853"/>
              <a:gd name="connsiteX0" fmla="*/ 0 w 3200609"/>
              <a:gd name="connsiteY0" fmla="*/ 239147 h 551773"/>
              <a:gd name="connsiteX1" fmla="*/ 889000 w 3200609"/>
              <a:gd name="connsiteY1" fmla="*/ 549543 h 551773"/>
              <a:gd name="connsiteX2" fmla="*/ 3098800 w 3200609"/>
              <a:gd name="connsiteY2" fmla="*/ 475280 h 551773"/>
              <a:gd name="connsiteX3" fmla="*/ 3009900 w 3200609"/>
              <a:gd name="connsiteY3" fmla="*/ 0 h 551773"/>
              <a:gd name="connsiteX0" fmla="*/ 0 w 3200609"/>
              <a:gd name="connsiteY0" fmla="*/ 239147 h 551773"/>
              <a:gd name="connsiteX1" fmla="*/ 889000 w 3200609"/>
              <a:gd name="connsiteY1" fmla="*/ 549543 h 551773"/>
              <a:gd name="connsiteX2" fmla="*/ 3098800 w 3200609"/>
              <a:gd name="connsiteY2" fmla="*/ 475280 h 551773"/>
              <a:gd name="connsiteX3" fmla="*/ 3009900 w 3200609"/>
              <a:gd name="connsiteY3" fmla="*/ 0 h 551773"/>
              <a:gd name="connsiteX0" fmla="*/ 0 w 3009900"/>
              <a:gd name="connsiteY0" fmla="*/ 239147 h 549794"/>
              <a:gd name="connsiteX1" fmla="*/ 889000 w 3009900"/>
              <a:gd name="connsiteY1" fmla="*/ 549543 h 549794"/>
              <a:gd name="connsiteX2" fmla="*/ 2578100 w 3009900"/>
              <a:gd name="connsiteY2" fmla="*/ 408444 h 549794"/>
              <a:gd name="connsiteX3" fmla="*/ 3009900 w 3009900"/>
              <a:gd name="connsiteY3" fmla="*/ 0 h 549794"/>
              <a:gd name="connsiteX0" fmla="*/ 0 w 3009900"/>
              <a:gd name="connsiteY0" fmla="*/ 239147 h 464148"/>
              <a:gd name="connsiteX1" fmla="*/ 876300 w 3009900"/>
              <a:gd name="connsiteY1" fmla="*/ 453002 h 464148"/>
              <a:gd name="connsiteX2" fmla="*/ 2578100 w 3009900"/>
              <a:gd name="connsiteY2" fmla="*/ 408444 h 464148"/>
              <a:gd name="connsiteX3" fmla="*/ 3009900 w 3009900"/>
              <a:gd name="connsiteY3" fmla="*/ 0 h 464148"/>
              <a:gd name="connsiteX0" fmla="*/ 0 w 3094039"/>
              <a:gd name="connsiteY0" fmla="*/ 239147 h 464148"/>
              <a:gd name="connsiteX1" fmla="*/ 876300 w 3094039"/>
              <a:gd name="connsiteY1" fmla="*/ 453002 h 464148"/>
              <a:gd name="connsiteX2" fmla="*/ 2578100 w 3094039"/>
              <a:gd name="connsiteY2" fmla="*/ 408444 h 464148"/>
              <a:gd name="connsiteX3" fmla="*/ 3009900 w 3094039"/>
              <a:gd name="connsiteY3" fmla="*/ 0 h 464148"/>
              <a:gd name="connsiteX0" fmla="*/ 0 w 3123150"/>
              <a:gd name="connsiteY0" fmla="*/ 239147 h 464148"/>
              <a:gd name="connsiteX1" fmla="*/ 876300 w 3123150"/>
              <a:gd name="connsiteY1" fmla="*/ 453002 h 464148"/>
              <a:gd name="connsiteX2" fmla="*/ 2578100 w 3123150"/>
              <a:gd name="connsiteY2" fmla="*/ 408444 h 464148"/>
              <a:gd name="connsiteX3" fmla="*/ 3009900 w 3123150"/>
              <a:gd name="connsiteY3" fmla="*/ 0 h 464148"/>
              <a:gd name="connsiteX0" fmla="*/ 0 w 3123150"/>
              <a:gd name="connsiteY0" fmla="*/ 239147 h 491474"/>
              <a:gd name="connsiteX1" fmla="*/ 876300 w 3123150"/>
              <a:gd name="connsiteY1" fmla="*/ 453002 h 491474"/>
              <a:gd name="connsiteX2" fmla="*/ 2578100 w 3123150"/>
              <a:gd name="connsiteY2" fmla="*/ 453002 h 491474"/>
              <a:gd name="connsiteX3" fmla="*/ 3009900 w 3123150"/>
              <a:gd name="connsiteY3" fmla="*/ 0 h 491474"/>
              <a:gd name="connsiteX0" fmla="*/ 0 w 3123150"/>
              <a:gd name="connsiteY0" fmla="*/ 239147 h 491474"/>
              <a:gd name="connsiteX1" fmla="*/ 876300 w 3123150"/>
              <a:gd name="connsiteY1" fmla="*/ 453002 h 491474"/>
              <a:gd name="connsiteX2" fmla="*/ 2578100 w 3123150"/>
              <a:gd name="connsiteY2" fmla="*/ 453002 h 491474"/>
              <a:gd name="connsiteX3" fmla="*/ 3009900 w 3123150"/>
              <a:gd name="connsiteY3" fmla="*/ 0 h 491474"/>
              <a:gd name="connsiteX0" fmla="*/ 0 w 3189939"/>
              <a:gd name="connsiteY0" fmla="*/ 98048 h 350375"/>
              <a:gd name="connsiteX1" fmla="*/ 876300 w 3189939"/>
              <a:gd name="connsiteY1" fmla="*/ 311903 h 350375"/>
              <a:gd name="connsiteX2" fmla="*/ 2578100 w 3189939"/>
              <a:gd name="connsiteY2" fmla="*/ 311903 h 350375"/>
              <a:gd name="connsiteX3" fmla="*/ 3136900 w 3189939"/>
              <a:gd name="connsiteY3" fmla="*/ 0 h 350375"/>
              <a:gd name="connsiteX0" fmla="*/ 0 w 3168314"/>
              <a:gd name="connsiteY0" fmla="*/ 164884 h 417211"/>
              <a:gd name="connsiteX1" fmla="*/ 876300 w 3168314"/>
              <a:gd name="connsiteY1" fmla="*/ 378739 h 417211"/>
              <a:gd name="connsiteX2" fmla="*/ 2578100 w 3168314"/>
              <a:gd name="connsiteY2" fmla="*/ 378739 h 417211"/>
              <a:gd name="connsiteX3" fmla="*/ 3098800 w 3168314"/>
              <a:gd name="connsiteY3" fmla="*/ 0 h 417211"/>
              <a:gd name="connsiteX0" fmla="*/ 0 w 3186207"/>
              <a:gd name="connsiteY0" fmla="*/ 164884 h 452503"/>
              <a:gd name="connsiteX1" fmla="*/ 876300 w 3186207"/>
              <a:gd name="connsiteY1" fmla="*/ 378739 h 452503"/>
              <a:gd name="connsiteX2" fmla="*/ 2616200 w 3186207"/>
              <a:gd name="connsiteY2" fmla="*/ 423296 h 452503"/>
              <a:gd name="connsiteX3" fmla="*/ 3098800 w 3186207"/>
              <a:gd name="connsiteY3" fmla="*/ 0 h 452503"/>
              <a:gd name="connsiteX0" fmla="*/ 0 w 3186207"/>
              <a:gd name="connsiteY0" fmla="*/ 164884 h 452503"/>
              <a:gd name="connsiteX1" fmla="*/ 876300 w 3186207"/>
              <a:gd name="connsiteY1" fmla="*/ 378739 h 452503"/>
              <a:gd name="connsiteX2" fmla="*/ 2616200 w 3186207"/>
              <a:gd name="connsiteY2" fmla="*/ 423296 h 452503"/>
              <a:gd name="connsiteX3" fmla="*/ 3098800 w 3186207"/>
              <a:gd name="connsiteY3" fmla="*/ 0 h 452503"/>
              <a:gd name="connsiteX0" fmla="*/ 0 w 3181548"/>
              <a:gd name="connsiteY0" fmla="*/ 164884 h 452503"/>
              <a:gd name="connsiteX1" fmla="*/ 876300 w 3181548"/>
              <a:gd name="connsiteY1" fmla="*/ 378739 h 452503"/>
              <a:gd name="connsiteX2" fmla="*/ 2616200 w 3181548"/>
              <a:gd name="connsiteY2" fmla="*/ 423296 h 452503"/>
              <a:gd name="connsiteX3" fmla="*/ 3098800 w 3181548"/>
              <a:gd name="connsiteY3" fmla="*/ 0 h 452503"/>
              <a:gd name="connsiteX0" fmla="*/ 0 w 3181548"/>
              <a:gd name="connsiteY0" fmla="*/ 164884 h 431544"/>
              <a:gd name="connsiteX1" fmla="*/ 876300 w 3181548"/>
              <a:gd name="connsiteY1" fmla="*/ 378739 h 431544"/>
              <a:gd name="connsiteX2" fmla="*/ 2616200 w 3181548"/>
              <a:gd name="connsiteY2" fmla="*/ 423296 h 431544"/>
              <a:gd name="connsiteX3" fmla="*/ 3098800 w 3181548"/>
              <a:gd name="connsiteY3" fmla="*/ 0 h 431544"/>
              <a:gd name="connsiteX0" fmla="*/ 0 w 3181548"/>
              <a:gd name="connsiteY0" fmla="*/ 164884 h 431544"/>
              <a:gd name="connsiteX1" fmla="*/ 876300 w 3181548"/>
              <a:gd name="connsiteY1" fmla="*/ 378739 h 431544"/>
              <a:gd name="connsiteX2" fmla="*/ 2616200 w 3181548"/>
              <a:gd name="connsiteY2" fmla="*/ 423296 h 431544"/>
              <a:gd name="connsiteX3" fmla="*/ 3098800 w 3181548"/>
              <a:gd name="connsiteY3" fmla="*/ 0 h 431544"/>
              <a:gd name="connsiteX0" fmla="*/ 0 w 3181548"/>
              <a:gd name="connsiteY0" fmla="*/ 164884 h 431544"/>
              <a:gd name="connsiteX1" fmla="*/ 876300 w 3181548"/>
              <a:gd name="connsiteY1" fmla="*/ 378739 h 431544"/>
              <a:gd name="connsiteX2" fmla="*/ 2616200 w 3181548"/>
              <a:gd name="connsiteY2" fmla="*/ 423296 h 431544"/>
              <a:gd name="connsiteX3" fmla="*/ 3098800 w 3181548"/>
              <a:gd name="connsiteY3" fmla="*/ 0 h 431544"/>
              <a:gd name="connsiteX0" fmla="*/ 0 w 3181548"/>
              <a:gd name="connsiteY0" fmla="*/ 164884 h 431544"/>
              <a:gd name="connsiteX1" fmla="*/ 876300 w 3181548"/>
              <a:gd name="connsiteY1" fmla="*/ 378739 h 431544"/>
              <a:gd name="connsiteX2" fmla="*/ 2616200 w 3181548"/>
              <a:gd name="connsiteY2" fmla="*/ 423296 h 431544"/>
              <a:gd name="connsiteX3" fmla="*/ 3098800 w 3181548"/>
              <a:gd name="connsiteY3" fmla="*/ 0 h 431544"/>
              <a:gd name="connsiteX0" fmla="*/ 0 w 3181548"/>
              <a:gd name="connsiteY0" fmla="*/ 164884 h 425548"/>
              <a:gd name="connsiteX1" fmla="*/ 2616200 w 3181548"/>
              <a:gd name="connsiteY1" fmla="*/ 423296 h 425548"/>
              <a:gd name="connsiteX2" fmla="*/ 3098800 w 3181548"/>
              <a:gd name="connsiteY2" fmla="*/ 0 h 425548"/>
              <a:gd name="connsiteX0" fmla="*/ 0 w 3098800"/>
              <a:gd name="connsiteY0" fmla="*/ 164884 h 432909"/>
              <a:gd name="connsiteX1" fmla="*/ 1765300 w 3098800"/>
              <a:gd name="connsiteY1" fmla="*/ 430722 h 432909"/>
              <a:gd name="connsiteX2" fmla="*/ 3098800 w 3098800"/>
              <a:gd name="connsiteY2" fmla="*/ 0 h 432909"/>
              <a:gd name="connsiteX0" fmla="*/ 0 w 3098800"/>
              <a:gd name="connsiteY0" fmla="*/ 164884 h 440275"/>
              <a:gd name="connsiteX1" fmla="*/ 1511300 w 3098800"/>
              <a:gd name="connsiteY1" fmla="*/ 438148 h 440275"/>
              <a:gd name="connsiteX2" fmla="*/ 3098800 w 3098800"/>
              <a:gd name="connsiteY2" fmla="*/ 0 h 440275"/>
              <a:gd name="connsiteX0" fmla="*/ 0 w 3098800"/>
              <a:gd name="connsiteY0" fmla="*/ 164884 h 440275"/>
              <a:gd name="connsiteX1" fmla="*/ 1511300 w 3098800"/>
              <a:gd name="connsiteY1" fmla="*/ 438148 h 440275"/>
              <a:gd name="connsiteX2" fmla="*/ 3098800 w 3098800"/>
              <a:gd name="connsiteY2" fmla="*/ 0 h 440275"/>
              <a:gd name="connsiteX0" fmla="*/ 0 w 3098800"/>
              <a:gd name="connsiteY0" fmla="*/ 164884 h 438644"/>
              <a:gd name="connsiteX1" fmla="*/ 1511300 w 3098800"/>
              <a:gd name="connsiteY1" fmla="*/ 438148 h 438644"/>
              <a:gd name="connsiteX2" fmla="*/ 3098800 w 3098800"/>
              <a:gd name="connsiteY2" fmla="*/ 0 h 438644"/>
              <a:gd name="connsiteX0" fmla="*/ 0 w 3098800"/>
              <a:gd name="connsiteY0" fmla="*/ 164884 h 439714"/>
              <a:gd name="connsiteX1" fmla="*/ 1511300 w 3098800"/>
              <a:gd name="connsiteY1" fmla="*/ 438148 h 439714"/>
              <a:gd name="connsiteX2" fmla="*/ 3098800 w 3098800"/>
              <a:gd name="connsiteY2" fmla="*/ 0 h 439714"/>
              <a:gd name="connsiteX0" fmla="*/ 0 w 3102467"/>
              <a:gd name="connsiteY0" fmla="*/ 164884 h 439714"/>
              <a:gd name="connsiteX1" fmla="*/ 1511300 w 3102467"/>
              <a:gd name="connsiteY1" fmla="*/ 438148 h 439714"/>
              <a:gd name="connsiteX2" fmla="*/ 3098800 w 3102467"/>
              <a:gd name="connsiteY2" fmla="*/ 0 h 439714"/>
              <a:gd name="connsiteX0" fmla="*/ 0 w 3113527"/>
              <a:gd name="connsiteY0" fmla="*/ 164884 h 439876"/>
              <a:gd name="connsiteX1" fmla="*/ 1511300 w 3113527"/>
              <a:gd name="connsiteY1" fmla="*/ 438148 h 439876"/>
              <a:gd name="connsiteX2" fmla="*/ 3098800 w 3113527"/>
              <a:gd name="connsiteY2" fmla="*/ 0 h 439876"/>
              <a:gd name="connsiteX0" fmla="*/ 0 w 3105468"/>
              <a:gd name="connsiteY0" fmla="*/ 164884 h 439876"/>
              <a:gd name="connsiteX1" fmla="*/ 1511300 w 3105468"/>
              <a:gd name="connsiteY1" fmla="*/ 438148 h 439876"/>
              <a:gd name="connsiteX2" fmla="*/ 3098800 w 3105468"/>
              <a:gd name="connsiteY2" fmla="*/ 0 h 439876"/>
              <a:gd name="connsiteX0" fmla="*/ 0 w 3098800"/>
              <a:gd name="connsiteY0" fmla="*/ 164884 h 439837"/>
              <a:gd name="connsiteX1" fmla="*/ 1511300 w 3098800"/>
              <a:gd name="connsiteY1" fmla="*/ 438148 h 439837"/>
              <a:gd name="connsiteX2" fmla="*/ 3098800 w 3098800"/>
              <a:gd name="connsiteY2" fmla="*/ 0 h 439837"/>
              <a:gd name="connsiteX0" fmla="*/ 0 w 3098800"/>
              <a:gd name="connsiteY0" fmla="*/ 164884 h 439945"/>
              <a:gd name="connsiteX1" fmla="*/ 1511300 w 3098800"/>
              <a:gd name="connsiteY1" fmla="*/ 438148 h 439945"/>
              <a:gd name="connsiteX2" fmla="*/ 3098800 w 3098800"/>
              <a:gd name="connsiteY2" fmla="*/ 0 h 439945"/>
              <a:gd name="connsiteX0" fmla="*/ 0 w 3137120"/>
              <a:gd name="connsiteY0" fmla="*/ 142476 h 439945"/>
              <a:gd name="connsiteX1" fmla="*/ 1549620 w 3137120"/>
              <a:gd name="connsiteY1" fmla="*/ 438148 h 439945"/>
              <a:gd name="connsiteX2" fmla="*/ 3137120 w 3137120"/>
              <a:gd name="connsiteY2" fmla="*/ 0 h 439945"/>
              <a:gd name="connsiteX0" fmla="*/ 0 w 3137120"/>
              <a:gd name="connsiteY0" fmla="*/ 142476 h 440416"/>
              <a:gd name="connsiteX1" fmla="*/ 1549620 w 3137120"/>
              <a:gd name="connsiteY1" fmla="*/ 438148 h 440416"/>
              <a:gd name="connsiteX2" fmla="*/ 3137120 w 3137120"/>
              <a:gd name="connsiteY2" fmla="*/ 0 h 440416"/>
              <a:gd name="connsiteX0" fmla="*/ 0 w 3137120"/>
              <a:gd name="connsiteY0" fmla="*/ 142476 h 487766"/>
              <a:gd name="connsiteX1" fmla="*/ 1538671 w 3137120"/>
              <a:gd name="connsiteY1" fmla="*/ 486164 h 487766"/>
              <a:gd name="connsiteX2" fmla="*/ 3137120 w 3137120"/>
              <a:gd name="connsiteY2" fmla="*/ 0 h 487766"/>
              <a:gd name="connsiteX0" fmla="*/ 0 w 3137120"/>
              <a:gd name="connsiteY0" fmla="*/ 142476 h 487418"/>
              <a:gd name="connsiteX1" fmla="*/ 1538671 w 3137120"/>
              <a:gd name="connsiteY1" fmla="*/ 486164 h 487418"/>
              <a:gd name="connsiteX2" fmla="*/ 3137120 w 3137120"/>
              <a:gd name="connsiteY2" fmla="*/ 0 h 487418"/>
              <a:gd name="connsiteX0" fmla="*/ 0 w 3137120"/>
              <a:gd name="connsiteY0" fmla="*/ 142476 h 486164"/>
              <a:gd name="connsiteX1" fmla="*/ 1538671 w 3137120"/>
              <a:gd name="connsiteY1" fmla="*/ 486164 h 486164"/>
              <a:gd name="connsiteX2" fmla="*/ 3137120 w 3137120"/>
              <a:gd name="connsiteY2" fmla="*/ 0 h 4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7120" h="486164">
                <a:moveTo>
                  <a:pt x="0" y="142476"/>
                </a:moveTo>
                <a:cubicBezTo>
                  <a:pt x="99444" y="418332"/>
                  <a:pt x="438443" y="476384"/>
                  <a:pt x="1538671" y="486164"/>
                </a:cubicBezTo>
                <a:cubicBezTo>
                  <a:pt x="3008009" y="465636"/>
                  <a:pt x="3059532" y="97694"/>
                  <a:pt x="3137120" y="0"/>
                </a:cubicBezTo>
              </a:path>
            </a:pathLst>
          </a:custGeom>
          <a:ln w="73025" cmpd="sng">
            <a:solidFill>
              <a:srgbClr val="FF0000"/>
            </a:solidFill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523403" y="5396312"/>
            <a:ext cx="1029300" cy="820882"/>
          </a:xfrm>
          <a:custGeom>
            <a:avLst/>
            <a:gdLst>
              <a:gd name="connsiteX0" fmla="*/ 0 w 2794000"/>
              <a:gd name="connsiteY0" fmla="*/ 254000 h 517531"/>
              <a:gd name="connsiteX1" fmla="*/ 2794000 w 2794000"/>
              <a:gd name="connsiteY1" fmla="*/ 0 h 517531"/>
              <a:gd name="connsiteX0" fmla="*/ 0 w 2794000"/>
              <a:gd name="connsiteY0" fmla="*/ 254000 h 668987"/>
              <a:gd name="connsiteX1" fmla="*/ 393700 w 2794000"/>
              <a:gd name="connsiteY1" fmla="*/ 660936 h 668987"/>
              <a:gd name="connsiteX2" fmla="*/ 2794000 w 2794000"/>
              <a:gd name="connsiteY2" fmla="*/ 0 h 668987"/>
              <a:gd name="connsiteX0" fmla="*/ 0 w 2794000"/>
              <a:gd name="connsiteY0" fmla="*/ 254000 h 811288"/>
              <a:gd name="connsiteX1" fmla="*/ 393700 w 2794000"/>
              <a:gd name="connsiteY1" fmla="*/ 660936 h 811288"/>
              <a:gd name="connsiteX2" fmla="*/ 2794000 w 2794000"/>
              <a:gd name="connsiteY2" fmla="*/ 0 h 811288"/>
              <a:gd name="connsiteX0" fmla="*/ 0 w 3009900"/>
              <a:gd name="connsiteY0" fmla="*/ 239147 h 811288"/>
              <a:gd name="connsiteX1" fmla="*/ 609600 w 3009900"/>
              <a:gd name="connsiteY1" fmla="*/ 660936 h 811288"/>
              <a:gd name="connsiteX2" fmla="*/ 3009900 w 3009900"/>
              <a:gd name="connsiteY2" fmla="*/ 0 h 811288"/>
              <a:gd name="connsiteX0" fmla="*/ 0 w 3009900"/>
              <a:gd name="connsiteY0" fmla="*/ 239147 h 919616"/>
              <a:gd name="connsiteX1" fmla="*/ 1447800 w 3009900"/>
              <a:gd name="connsiteY1" fmla="*/ 794608 h 919616"/>
              <a:gd name="connsiteX2" fmla="*/ 3009900 w 3009900"/>
              <a:gd name="connsiteY2" fmla="*/ 0 h 919616"/>
              <a:gd name="connsiteX0" fmla="*/ 0 w 3009900"/>
              <a:gd name="connsiteY0" fmla="*/ 239147 h 919616"/>
              <a:gd name="connsiteX1" fmla="*/ 1447800 w 3009900"/>
              <a:gd name="connsiteY1" fmla="*/ 794608 h 919616"/>
              <a:gd name="connsiteX2" fmla="*/ 3009900 w 3009900"/>
              <a:gd name="connsiteY2" fmla="*/ 0 h 919616"/>
              <a:gd name="connsiteX0" fmla="*/ 0 w 3009900"/>
              <a:gd name="connsiteY0" fmla="*/ 239147 h 696033"/>
              <a:gd name="connsiteX1" fmla="*/ 1308100 w 3009900"/>
              <a:gd name="connsiteY1" fmla="*/ 504985 h 696033"/>
              <a:gd name="connsiteX2" fmla="*/ 3009900 w 3009900"/>
              <a:gd name="connsiteY2" fmla="*/ 0 h 696033"/>
              <a:gd name="connsiteX0" fmla="*/ 0 w 3009900"/>
              <a:gd name="connsiteY0" fmla="*/ 239147 h 504985"/>
              <a:gd name="connsiteX1" fmla="*/ 1308100 w 3009900"/>
              <a:gd name="connsiteY1" fmla="*/ 504985 h 504985"/>
              <a:gd name="connsiteX2" fmla="*/ 3009900 w 3009900"/>
              <a:gd name="connsiteY2" fmla="*/ 0 h 504985"/>
              <a:gd name="connsiteX0" fmla="*/ 0 w 3016961"/>
              <a:gd name="connsiteY0" fmla="*/ 239147 h 505087"/>
              <a:gd name="connsiteX1" fmla="*/ 1308100 w 3016961"/>
              <a:gd name="connsiteY1" fmla="*/ 504985 h 505087"/>
              <a:gd name="connsiteX2" fmla="*/ 2832100 w 3016961"/>
              <a:gd name="connsiteY2" fmla="*/ 267345 h 505087"/>
              <a:gd name="connsiteX3" fmla="*/ 3009900 w 3016961"/>
              <a:gd name="connsiteY3" fmla="*/ 0 h 505087"/>
              <a:gd name="connsiteX0" fmla="*/ 0 w 3200609"/>
              <a:gd name="connsiteY0" fmla="*/ 239147 h 523853"/>
              <a:gd name="connsiteX1" fmla="*/ 1308100 w 3200609"/>
              <a:gd name="connsiteY1" fmla="*/ 504985 h 523853"/>
              <a:gd name="connsiteX2" fmla="*/ 3098800 w 3200609"/>
              <a:gd name="connsiteY2" fmla="*/ 475280 h 523853"/>
              <a:gd name="connsiteX3" fmla="*/ 3009900 w 3200609"/>
              <a:gd name="connsiteY3" fmla="*/ 0 h 523853"/>
              <a:gd name="connsiteX0" fmla="*/ 0 w 3200609"/>
              <a:gd name="connsiteY0" fmla="*/ 239147 h 551773"/>
              <a:gd name="connsiteX1" fmla="*/ 889000 w 3200609"/>
              <a:gd name="connsiteY1" fmla="*/ 549543 h 551773"/>
              <a:gd name="connsiteX2" fmla="*/ 3098800 w 3200609"/>
              <a:gd name="connsiteY2" fmla="*/ 475280 h 551773"/>
              <a:gd name="connsiteX3" fmla="*/ 3009900 w 3200609"/>
              <a:gd name="connsiteY3" fmla="*/ 0 h 551773"/>
              <a:gd name="connsiteX0" fmla="*/ 0 w 3200609"/>
              <a:gd name="connsiteY0" fmla="*/ 239147 h 551773"/>
              <a:gd name="connsiteX1" fmla="*/ 889000 w 3200609"/>
              <a:gd name="connsiteY1" fmla="*/ 549543 h 551773"/>
              <a:gd name="connsiteX2" fmla="*/ 3098800 w 3200609"/>
              <a:gd name="connsiteY2" fmla="*/ 475280 h 551773"/>
              <a:gd name="connsiteX3" fmla="*/ 3009900 w 3200609"/>
              <a:gd name="connsiteY3" fmla="*/ 0 h 551773"/>
              <a:gd name="connsiteX0" fmla="*/ 0 w 3009900"/>
              <a:gd name="connsiteY0" fmla="*/ 239147 h 549794"/>
              <a:gd name="connsiteX1" fmla="*/ 889000 w 3009900"/>
              <a:gd name="connsiteY1" fmla="*/ 549543 h 549794"/>
              <a:gd name="connsiteX2" fmla="*/ 2578100 w 3009900"/>
              <a:gd name="connsiteY2" fmla="*/ 408444 h 549794"/>
              <a:gd name="connsiteX3" fmla="*/ 3009900 w 3009900"/>
              <a:gd name="connsiteY3" fmla="*/ 0 h 549794"/>
              <a:gd name="connsiteX0" fmla="*/ 0 w 3009900"/>
              <a:gd name="connsiteY0" fmla="*/ 239147 h 464148"/>
              <a:gd name="connsiteX1" fmla="*/ 876300 w 3009900"/>
              <a:gd name="connsiteY1" fmla="*/ 453002 h 464148"/>
              <a:gd name="connsiteX2" fmla="*/ 2578100 w 3009900"/>
              <a:gd name="connsiteY2" fmla="*/ 408444 h 464148"/>
              <a:gd name="connsiteX3" fmla="*/ 3009900 w 3009900"/>
              <a:gd name="connsiteY3" fmla="*/ 0 h 464148"/>
              <a:gd name="connsiteX0" fmla="*/ 0 w 3094039"/>
              <a:gd name="connsiteY0" fmla="*/ 239147 h 464148"/>
              <a:gd name="connsiteX1" fmla="*/ 876300 w 3094039"/>
              <a:gd name="connsiteY1" fmla="*/ 453002 h 464148"/>
              <a:gd name="connsiteX2" fmla="*/ 2578100 w 3094039"/>
              <a:gd name="connsiteY2" fmla="*/ 408444 h 464148"/>
              <a:gd name="connsiteX3" fmla="*/ 3009900 w 3094039"/>
              <a:gd name="connsiteY3" fmla="*/ 0 h 464148"/>
              <a:gd name="connsiteX0" fmla="*/ 0 w 3123150"/>
              <a:gd name="connsiteY0" fmla="*/ 239147 h 464148"/>
              <a:gd name="connsiteX1" fmla="*/ 876300 w 3123150"/>
              <a:gd name="connsiteY1" fmla="*/ 453002 h 464148"/>
              <a:gd name="connsiteX2" fmla="*/ 2578100 w 3123150"/>
              <a:gd name="connsiteY2" fmla="*/ 408444 h 464148"/>
              <a:gd name="connsiteX3" fmla="*/ 3009900 w 3123150"/>
              <a:gd name="connsiteY3" fmla="*/ 0 h 464148"/>
              <a:gd name="connsiteX0" fmla="*/ 0 w 3123150"/>
              <a:gd name="connsiteY0" fmla="*/ 239147 h 491474"/>
              <a:gd name="connsiteX1" fmla="*/ 876300 w 3123150"/>
              <a:gd name="connsiteY1" fmla="*/ 453002 h 491474"/>
              <a:gd name="connsiteX2" fmla="*/ 2578100 w 3123150"/>
              <a:gd name="connsiteY2" fmla="*/ 453002 h 491474"/>
              <a:gd name="connsiteX3" fmla="*/ 3009900 w 3123150"/>
              <a:gd name="connsiteY3" fmla="*/ 0 h 491474"/>
              <a:gd name="connsiteX0" fmla="*/ 0 w 3123150"/>
              <a:gd name="connsiteY0" fmla="*/ 239147 h 491474"/>
              <a:gd name="connsiteX1" fmla="*/ 876300 w 3123150"/>
              <a:gd name="connsiteY1" fmla="*/ 453002 h 491474"/>
              <a:gd name="connsiteX2" fmla="*/ 2578100 w 3123150"/>
              <a:gd name="connsiteY2" fmla="*/ 453002 h 491474"/>
              <a:gd name="connsiteX3" fmla="*/ 3009900 w 3123150"/>
              <a:gd name="connsiteY3" fmla="*/ 0 h 491474"/>
              <a:gd name="connsiteX0" fmla="*/ 0 w 3189939"/>
              <a:gd name="connsiteY0" fmla="*/ 98048 h 350375"/>
              <a:gd name="connsiteX1" fmla="*/ 876300 w 3189939"/>
              <a:gd name="connsiteY1" fmla="*/ 311903 h 350375"/>
              <a:gd name="connsiteX2" fmla="*/ 2578100 w 3189939"/>
              <a:gd name="connsiteY2" fmla="*/ 311903 h 350375"/>
              <a:gd name="connsiteX3" fmla="*/ 3136900 w 3189939"/>
              <a:gd name="connsiteY3" fmla="*/ 0 h 350375"/>
              <a:gd name="connsiteX0" fmla="*/ 0 w 3168314"/>
              <a:gd name="connsiteY0" fmla="*/ 164884 h 417211"/>
              <a:gd name="connsiteX1" fmla="*/ 876300 w 3168314"/>
              <a:gd name="connsiteY1" fmla="*/ 378739 h 417211"/>
              <a:gd name="connsiteX2" fmla="*/ 2578100 w 3168314"/>
              <a:gd name="connsiteY2" fmla="*/ 378739 h 417211"/>
              <a:gd name="connsiteX3" fmla="*/ 3098800 w 3168314"/>
              <a:gd name="connsiteY3" fmla="*/ 0 h 417211"/>
              <a:gd name="connsiteX0" fmla="*/ 0 w 3186207"/>
              <a:gd name="connsiteY0" fmla="*/ 164884 h 452503"/>
              <a:gd name="connsiteX1" fmla="*/ 876300 w 3186207"/>
              <a:gd name="connsiteY1" fmla="*/ 378739 h 452503"/>
              <a:gd name="connsiteX2" fmla="*/ 2616200 w 3186207"/>
              <a:gd name="connsiteY2" fmla="*/ 423296 h 452503"/>
              <a:gd name="connsiteX3" fmla="*/ 3098800 w 3186207"/>
              <a:gd name="connsiteY3" fmla="*/ 0 h 452503"/>
              <a:gd name="connsiteX0" fmla="*/ 0 w 3186207"/>
              <a:gd name="connsiteY0" fmla="*/ 164884 h 452503"/>
              <a:gd name="connsiteX1" fmla="*/ 876300 w 3186207"/>
              <a:gd name="connsiteY1" fmla="*/ 378739 h 452503"/>
              <a:gd name="connsiteX2" fmla="*/ 2616200 w 3186207"/>
              <a:gd name="connsiteY2" fmla="*/ 423296 h 452503"/>
              <a:gd name="connsiteX3" fmla="*/ 3098800 w 3186207"/>
              <a:gd name="connsiteY3" fmla="*/ 0 h 452503"/>
              <a:gd name="connsiteX0" fmla="*/ 0 w 3181548"/>
              <a:gd name="connsiteY0" fmla="*/ 164884 h 452503"/>
              <a:gd name="connsiteX1" fmla="*/ 876300 w 3181548"/>
              <a:gd name="connsiteY1" fmla="*/ 378739 h 452503"/>
              <a:gd name="connsiteX2" fmla="*/ 2616200 w 3181548"/>
              <a:gd name="connsiteY2" fmla="*/ 423296 h 452503"/>
              <a:gd name="connsiteX3" fmla="*/ 3098800 w 3181548"/>
              <a:gd name="connsiteY3" fmla="*/ 0 h 452503"/>
              <a:gd name="connsiteX0" fmla="*/ 0 w 3181548"/>
              <a:gd name="connsiteY0" fmla="*/ 164884 h 431544"/>
              <a:gd name="connsiteX1" fmla="*/ 876300 w 3181548"/>
              <a:gd name="connsiteY1" fmla="*/ 378739 h 431544"/>
              <a:gd name="connsiteX2" fmla="*/ 2616200 w 3181548"/>
              <a:gd name="connsiteY2" fmla="*/ 423296 h 431544"/>
              <a:gd name="connsiteX3" fmla="*/ 3098800 w 3181548"/>
              <a:gd name="connsiteY3" fmla="*/ 0 h 431544"/>
              <a:gd name="connsiteX0" fmla="*/ 0 w 3181548"/>
              <a:gd name="connsiteY0" fmla="*/ 164884 h 431544"/>
              <a:gd name="connsiteX1" fmla="*/ 876300 w 3181548"/>
              <a:gd name="connsiteY1" fmla="*/ 378739 h 431544"/>
              <a:gd name="connsiteX2" fmla="*/ 2616200 w 3181548"/>
              <a:gd name="connsiteY2" fmla="*/ 423296 h 431544"/>
              <a:gd name="connsiteX3" fmla="*/ 3098800 w 3181548"/>
              <a:gd name="connsiteY3" fmla="*/ 0 h 431544"/>
              <a:gd name="connsiteX0" fmla="*/ 0 w 3181548"/>
              <a:gd name="connsiteY0" fmla="*/ 164884 h 431544"/>
              <a:gd name="connsiteX1" fmla="*/ 876300 w 3181548"/>
              <a:gd name="connsiteY1" fmla="*/ 378739 h 431544"/>
              <a:gd name="connsiteX2" fmla="*/ 2616200 w 3181548"/>
              <a:gd name="connsiteY2" fmla="*/ 423296 h 431544"/>
              <a:gd name="connsiteX3" fmla="*/ 3098800 w 3181548"/>
              <a:gd name="connsiteY3" fmla="*/ 0 h 431544"/>
              <a:gd name="connsiteX0" fmla="*/ 0 w 3181548"/>
              <a:gd name="connsiteY0" fmla="*/ 164884 h 431544"/>
              <a:gd name="connsiteX1" fmla="*/ 876300 w 3181548"/>
              <a:gd name="connsiteY1" fmla="*/ 378739 h 431544"/>
              <a:gd name="connsiteX2" fmla="*/ 2616200 w 3181548"/>
              <a:gd name="connsiteY2" fmla="*/ 423296 h 431544"/>
              <a:gd name="connsiteX3" fmla="*/ 3098800 w 3181548"/>
              <a:gd name="connsiteY3" fmla="*/ 0 h 431544"/>
              <a:gd name="connsiteX0" fmla="*/ 0 w 3181548"/>
              <a:gd name="connsiteY0" fmla="*/ 164884 h 425548"/>
              <a:gd name="connsiteX1" fmla="*/ 2616200 w 3181548"/>
              <a:gd name="connsiteY1" fmla="*/ 423296 h 425548"/>
              <a:gd name="connsiteX2" fmla="*/ 3098800 w 3181548"/>
              <a:gd name="connsiteY2" fmla="*/ 0 h 425548"/>
              <a:gd name="connsiteX0" fmla="*/ 0 w 3098800"/>
              <a:gd name="connsiteY0" fmla="*/ 164884 h 432909"/>
              <a:gd name="connsiteX1" fmla="*/ 1765300 w 3098800"/>
              <a:gd name="connsiteY1" fmla="*/ 430722 h 432909"/>
              <a:gd name="connsiteX2" fmla="*/ 3098800 w 3098800"/>
              <a:gd name="connsiteY2" fmla="*/ 0 h 432909"/>
              <a:gd name="connsiteX0" fmla="*/ 0 w 3098800"/>
              <a:gd name="connsiteY0" fmla="*/ 164884 h 440275"/>
              <a:gd name="connsiteX1" fmla="*/ 1511300 w 3098800"/>
              <a:gd name="connsiteY1" fmla="*/ 438148 h 440275"/>
              <a:gd name="connsiteX2" fmla="*/ 3098800 w 3098800"/>
              <a:gd name="connsiteY2" fmla="*/ 0 h 440275"/>
              <a:gd name="connsiteX0" fmla="*/ 0 w 3098800"/>
              <a:gd name="connsiteY0" fmla="*/ 164884 h 440275"/>
              <a:gd name="connsiteX1" fmla="*/ 1511300 w 3098800"/>
              <a:gd name="connsiteY1" fmla="*/ 438148 h 440275"/>
              <a:gd name="connsiteX2" fmla="*/ 3098800 w 3098800"/>
              <a:gd name="connsiteY2" fmla="*/ 0 h 440275"/>
              <a:gd name="connsiteX0" fmla="*/ 0 w 3098800"/>
              <a:gd name="connsiteY0" fmla="*/ 164884 h 438644"/>
              <a:gd name="connsiteX1" fmla="*/ 1511300 w 3098800"/>
              <a:gd name="connsiteY1" fmla="*/ 438148 h 438644"/>
              <a:gd name="connsiteX2" fmla="*/ 3098800 w 3098800"/>
              <a:gd name="connsiteY2" fmla="*/ 0 h 438644"/>
              <a:gd name="connsiteX0" fmla="*/ 0 w 3098800"/>
              <a:gd name="connsiteY0" fmla="*/ 164884 h 439714"/>
              <a:gd name="connsiteX1" fmla="*/ 1511300 w 3098800"/>
              <a:gd name="connsiteY1" fmla="*/ 438148 h 439714"/>
              <a:gd name="connsiteX2" fmla="*/ 3098800 w 3098800"/>
              <a:gd name="connsiteY2" fmla="*/ 0 h 439714"/>
              <a:gd name="connsiteX0" fmla="*/ 0 w 3102467"/>
              <a:gd name="connsiteY0" fmla="*/ 164884 h 439714"/>
              <a:gd name="connsiteX1" fmla="*/ 1511300 w 3102467"/>
              <a:gd name="connsiteY1" fmla="*/ 438148 h 439714"/>
              <a:gd name="connsiteX2" fmla="*/ 3098800 w 3102467"/>
              <a:gd name="connsiteY2" fmla="*/ 0 h 439714"/>
              <a:gd name="connsiteX0" fmla="*/ 0 w 3051667"/>
              <a:gd name="connsiteY0" fmla="*/ 0 h 496457"/>
              <a:gd name="connsiteX1" fmla="*/ 1460500 w 3051667"/>
              <a:gd name="connsiteY1" fmla="*/ 496051 h 496457"/>
              <a:gd name="connsiteX2" fmla="*/ 3048000 w 3051667"/>
              <a:gd name="connsiteY2" fmla="*/ 57903 h 496457"/>
              <a:gd name="connsiteX0" fmla="*/ 15832 w 3067499"/>
              <a:gd name="connsiteY0" fmla="*/ 0 h 496723"/>
              <a:gd name="connsiteX1" fmla="*/ 1476332 w 3067499"/>
              <a:gd name="connsiteY1" fmla="*/ 496051 h 496723"/>
              <a:gd name="connsiteX2" fmla="*/ 3063832 w 3067499"/>
              <a:gd name="connsiteY2" fmla="*/ 57903 h 496723"/>
              <a:gd name="connsiteX0" fmla="*/ 15832 w 1825947"/>
              <a:gd name="connsiteY0" fmla="*/ 0 h 496723"/>
              <a:gd name="connsiteX1" fmla="*/ 1476332 w 1825947"/>
              <a:gd name="connsiteY1" fmla="*/ 496051 h 496723"/>
              <a:gd name="connsiteX2" fmla="*/ 1006432 w 1825947"/>
              <a:gd name="connsiteY2" fmla="*/ 206428 h 496723"/>
              <a:gd name="connsiteX0" fmla="*/ 194423 w 1366627"/>
              <a:gd name="connsiteY0" fmla="*/ 0 h 467148"/>
              <a:gd name="connsiteX1" fmla="*/ 765923 w 1366627"/>
              <a:gd name="connsiteY1" fmla="*/ 466346 h 467148"/>
              <a:gd name="connsiteX2" fmla="*/ 1185023 w 1366627"/>
              <a:gd name="connsiteY2" fmla="*/ 206428 h 467148"/>
              <a:gd name="connsiteX0" fmla="*/ 194423 w 1204886"/>
              <a:gd name="connsiteY0" fmla="*/ 0 h 467148"/>
              <a:gd name="connsiteX1" fmla="*/ 765923 w 1204886"/>
              <a:gd name="connsiteY1" fmla="*/ 466346 h 467148"/>
              <a:gd name="connsiteX2" fmla="*/ 1185023 w 1204886"/>
              <a:gd name="connsiteY2" fmla="*/ 206428 h 467148"/>
              <a:gd name="connsiteX0" fmla="*/ 39242 w 1049705"/>
              <a:gd name="connsiteY0" fmla="*/ 0 h 468187"/>
              <a:gd name="connsiteX1" fmla="*/ 610742 w 1049705"/>
              <a:gd name="connsiteY1" fmla="*/ 466346 h 468187"/>
              <a:gd name="connsiteX2" fmla="*/ 1029842 w 1049705"/>
              <a:gd name="connsiteY2" fmla="*/ 206428 h 468187"/>
              <a:gd name="connsiteX0" fmla="*/ 39242 w 1035495"/>
              <a:gd name="connsiteY0" fmla="*/ 0 h 468187"/>
              <a:gd name="connsiteX1" fmla="*/ 610742 w 1035495"/>
              <a:gd name="connsiteY1" fmla="*/ 466346 h 468187"/>
              <a:gd name="connsiteX2" fmla="*/ 1029842 w 1035495"/>
              <a:gd name="connsiteY2" fmla="*/ 206428 h 468187"/>
              <a:gd name="connsiteX0" fmla="*/ 39242 w 1049265"/>
              <a:gd name="connsiteY0" fmla="*/ 0 h 468187"/>
              <a:gd name="connsiteX1" fmla="*/ 610742 w 1049265"/>
              <a:gd name="connsiteY1" fmla="*/ 466346 h 468187"/>
              <a:gd name="connsiteX2" fmla="*/ 1029842 w 1049265"/>
              <a:gd name="connsiteY2" fmla="*/ 206428 h 468187"/>
              <a:gd name="connsiteX0" fmla="*/ 24372 w 1034395"/>
              <a:gd name="connsiteY0" fmla="*/ 0 h 467271"/>
              <a:gd name="connsiteX1" fmla="*/ 595872 w 1034395"/>
              <a:gd name="connsiteY1" fmla="*/ 466346 h 467271"/>
              <a:gd name="connsiteX2" fmla="*/ 1014972 w 1034395"/>
              <a:gd name="connsiteY2" fmla="*/ 206428 h 467271"/>
              <a:gd name="connsiteX0" fmla="*/ 24752 w 1029300"/>
              <a:gd name="connsiteY0" fmla="*/ 0 h 480005"/>
              <a:gd name="connsiteX1" fmla="*/ 590777 w 1029300"/>
              <a:gd name="connsiteY1" fmla="*/ 479150 h 480005"/>
              <a:gd name="connsiteX2" fmla="*/ 1009877 w 1029300"/>
              <a:gd name="connsiteY2" fmla="*/ 219232 h 48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300" h="480005">
                <a:moveTo>
                  <a:pt x="24752" y="0"/>
                </a:moveTo>
                <a:cubicBezTo>
                  <a:pt x="-77906" y="343459"/>
                  <a:pt x="144163" y="492802"/>
                  <a:pt x="590777" y="479150"/>
                </a:cubicBezTo>
                <a:cubicBezTo>
                  <a:pt x="1123594" y="479877"/>
                  <a:pt x="1030825" y="300920"/>
                  <a:pt x="1009877" y="219232"/>
                </a:cubicBezTo>
              </a:path>
            </a:pathLst>
          </a:custGeom>
          <a:ln w="73025" cmpd="sng">
            <a:solidFill>
              <a:srgbClr val="FF0000"/>
            </a:solidFill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1916832"/>
            <a:ext cx="150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Paracrine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4941168"/>
            <a:ext cx="149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Autocrine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Paracrine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Nitric Oxide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Local vasodilator released from endothelial cells</a:t>
            </a:r>
          </a:p>
          <a:p>
            <a:pPr marL="0" indent="0"/>
            <a:r>
              <a:rPr lang="en-US" dirty="0" err="1" smtClean="0"/>
              <a:t>Autocrine</a:t>
            </a: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Prostaglandins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Inflammatory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and endocrine</a:t>
            </a:r>
            <a:endParaRPr lang="en-US" dirty="0"/>
          </a:p>
        </p:txBody>
      </p:sp>
      <p:sp>
        <p:nvSpPr>
          <p:cNvPr id="4" name="Plaque 3"/>
          <p:cNvSpPr/>
          <p:nvPr/>
        </p:nvSpPr>
        <p:spPr bwMode="auto">
          <a:xfrm rot="16934493">
            <a:off x="840949" y="1360157"/>
            <a:ext cx="1459026" cy="1394784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75656" y="19168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 rot="6381635">
            <a:off x="6300192" y="1340768"/>
            <a:ext cx="1584176" cy="1596120"/>
            <a:chOff x="4355976" y="2420888"/>
            <a:chExt cx="1584176" cy="1596120"/>
          </a:xfrm>
        </p:grpSpPr>
        <p:grpSp>
          <p:nvGrpSpPr>
            <p:cNvPr id="8" name="Group 7"/>
            <p:cNvGrpSpPr/>
            <p:nvPr/>
          </p:nvGrpSpPr>
          <p:grpSpPr>
            <a:xfrm>
              <a:off x="4355976" y="2420888"/>
              <a:ext cx="1584176" cy="1440160"/>
              <a:chOff x="1475656" y="2348880"/>
              <a:chExt cx="1584176" cy="144016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20552435">
              <a:off x="5147545" y="3440944"/>
              <a:ext cx="648072" cy="576064"/>
              <a:chOff x="3347864" y="4581128"/>
              <a:chExt cx="648072" cy="576064"/>
            </a:xfrm>
          </p:grpSpPr>
          <p:sp>
            <p:nvSpPr>
              <p:cNvPr id="10" name="Plaque 9"/>
              <p:cNvSpPr/>
              <p:nvPr/>
            </p:nvSpPr>
            <p:spPr bwMode="auto">
              <a:xfrm>
                <a:off x="3347864" y="4581128"/>
                <a:ext cx="288032" cy="576064"/>
              </a:xfrm>
              <a:prstGeom prst="plaque">
                <a:avLst>
                  <a:gd name="adj" fmla="val 4091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1" name="Plaque 10"/>
              <p:cNvSpPr/>
              <p:nvPr/>
            </p:nvSpPr>
            <p:spPr bwMode="auto">
              <a:xfrm>
                <a:off x="3707904" y="4581128"/>
                <a:ext cx="288032" cy="576064"/>
              </a:xfrm>
              <a:prstGeom prst="plaque">
                <a:avLst>
                  <a:gd name="adj" fmla="val 4091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 rot="6381635">
            <a:off x="6424957" y="4335834"/>
            <a:ext cx="1584176" cy="1596120"/>
            <a:chOff x="4355976" y="2420888"/>
            <a:chExt cx="1584176" cy="1596120"/>
          </a:xfrm>
        </p:grpSpPr>
        <p:grpSp>
          <p:nvGrpSpPr>
            <p:cNvPr id="15" name="Group 14"/>
            <p:cNvGrpSpPr/>
            <p:nvPr/>
          </p:nvGrpSpPr>
          <p:grpSpPr>
            <a:xfrm>
              <a:off x="4355976" y="2420888"/>
              <a:ext cx="1584176" cy="1440160"/>
              <a:chOff x="1475656" y="2348880"/>
              <a:chExt cx="1584176" cy="1440160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20552435">
              <a:off x="5147545" y="3440944"/>
              <a:ext cx="648072" cy="576064"/>
              <a:chOff x="3347864" y="4581128"/>
              <a:chExt cx="648072" cy="576064"/>
            </a:xfrm>
          </p:grpSpPr>
          <p:sp>
            <p:nvSpPr>
              <p:cNvPr id="17" name="Plaque 16"/>
              <p:cNvSpPr/>
              <p:nvPr/>
            </p:nvSpPr>
            <p:spPr bwMode="auto">
              <a:xfrm>
                <a:off x="3347864" y="4581128"/>
                <a:ext cx="288032" cy="576064"/>
              </a:xfrm>
              <a:prstGeom prst="plaque">
                <a:avLst>
                  <a:gd name="adj" fmla="val 4091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8" name="Plaque 17"/>
              <p:cNvSpPr/>
              <p:nvPr/>
            </p:nvSpPr>
            <p:spPr bwMode="auto">
              <a:xfrm>
                <a:off x="3707904" y="4581128"/>
                <a:ext cx="288032" cy="576064"/>
              </a:xfrm>
              <a:prstGeom prst="plaque">
                <a:avLst>
                  <a:gd name="adj" fmla="val 4091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 rot="6381635">
            <a:off x="739139" y="3715699"/>
            <a:ext cx="1584176" cy="1440160"/>
            <a:chOff x="1475656" y="2348880"/>
            <a:chExt cx="1584176" cy="1440160"/>
          </a:xfrm>
        </p:grpSpPr>
        <p:sp>
          <p:nvSpPr>
            <p:cNvPr id="26" name="Oval 25"/>
            <p:cNvSpPr/>
            <p:nvPr/>
          </p:nvSpPr>
          <p:spPr bwMode="auto">
            <a:xfrm>
              <a:off x="1475656" y="2348880"/>
              <a:ext cx="1584176" cy="144016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195736" y="2708920"/>
              <a:ext cx="432048" cy="4320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cxnSp>
        <p:nvCxnSpPr>
          <p:cNvPr id="29" name="Straight Connector 28"/>
          <p:cNvCxnSpPr>
            <a:stCxn id="4" idx="2"/>
          </p:cNvCxnSpPr>
          <p:nvPr/>
        </p:nvCxnSpPr>
        <p:spPr bwMode="auto">
          <a:xfrm>
            <a:off x="2251997" y="2205419"/>
            <a:ext cx="3616147" cy="143462"/>
          </a:xfrm>
          <a:prstGeom prst="line">
            <a:avLst/>
          </a:prstGeom>
          <a:solidFill>
            <a:schemeClr val="accent1"/>
          </a:solidFill>
          <a:ln w="82550" cap="flat" cmpd="sng" algn="ctr">
            <a:solidFill>
              <a:schemeClr val="accent1"/>
            </a:solidFill>
            <a:prstDash val="solid"/>
            <a:round/>
            <a:headEnd type="none" w="med" len="med"/>
            <a:tailEnd type="diamond" w="lg" len="lg"/>
          </a:ln>
          <a:effectLst/>
        </p:spPr>
      </p:cxnSp>
      <p:sp>
        <p:nvSpPr>
          <p:cNvPr id="40" name="Freeform 39"/>
          <p:cNvSpPr/>
          <p:nvPr/>
        </p:nvSpPr>
        <p:spPr>
          <a:xfrm>
            <a:off x="2505627" y="3458326"/>
            <a:ext cx="4423266" cy="2618423"/>
          </a:xfrm>
          <a:custGeom>
            <a:avLst/>
            <a:gdLst>
              <a:gd name="connsiteX0" fmla="*/ 9315 w 591397"/>
              <a:gd name="connsiteY0" fmla="*/ 458229 h 458229"/>
              <a:gd name="connsiteX1" fmla="*/ 9315 w 591397"/>
              <a:gd name="connsiteY1" fmla="*/ 458229 h 458229"/>
              <a:gd name="connsiteX2" fmla="*/ 134737 w 591397"/>
              <a:gd name="connsiteY2" fmla="*/ 395510 h 458229"/>
              <a:gd name="connsiteX3" fmla="*/ 197447 w 591397"/>
              <a:gd name="connsiteY3" fmla="*/ 301430 h 458229"/>
              <a:gd name="connsiteX4" fmla="*/ 291513 w 591397"/>
              <a:gd name="connsiteY4" fmla="*/ 207351 h 458229"/>
              <a:gd name="connsiteX5" fmla="*/ 322869 w 591397"/>
              <a:gd name="connsiteY5" fmla="*/ 175991 h 458229"/>
              <a:gd name="connsiteX6" fmla="*/ 369902 w 591397"/>
              <a:gd name="connsiteY6" fmla="*/ 160311 h 458229"/>
              <a:gd name="connsiteX7" fmla="*/ 416935 w 591397"/>
              <a:gd name="connsiteY7" fmla="*/ 128951 h 458229"/>
              <a:gd name="connsiteX8" fmla="*/ 542356 w 591397"/>
              <a:gd name="connsiteY8" fmla="*/ 34872 h 458229"/>
              <a:gd name="connsiteX9" fmla="*/ 589389 w 591397"/>
              <a:gd name="connsiteY9" fmla="*/ 3512 h 458229"/>
              <a:gd name="connsiteX10" fmla="*/ 354224 w 591397"/>
              <a:gd name="connsiteY10" fmla="*/ 191671 h 458229"/>
              <a:gd name="connsiteX11" fmla="*/ 197447 w 591397"/>
              <a:gd name="connsiteY11" fmla="*/ 301430 h 458229"/>
              <a:gd name="connsiteX12" fmla="*/ 103381 w 591397"/>
              <a:gd name="connsiteY12" fmla="*/ 348470 h 458229"/>
              <a:gd name="connsiteX13" fmla="*/ 9315 w 591397"/>
              <a:gd name="connsiteY13" fmla="*/ 458229 h 458229"/>
              <a:gd name="connsiteX0" fmla="*/ 9315 w 591397"/>
              <a:gd name="connsiteY0" fmla="*/ 458229 h 610553"/>
              <a:gd name="connsiteX1" fmla="*/ 9315 w 591397"/>
              <a:gd name="connsiteY1" fmla="*/ 458229 h 610553"/>
              <a:gd name="connsiteX2" fmla="*/ 106369 w 591397"/>
              <a:gd name="connsiteY2" fmla="*/ 607728 h 610553"/>
              <a:gd name="connsiteX3" fmla="*/ 197447 w 591397"/>
              <a:gd name="connsiteY3" fmla="*/ 301430 h 610553"/>
              <a:gd name="connsiteX4" fmla="*/ 291513 w 591397"/>
              <a:gd name="connsiteY4" fmla="*/ 207351 h 610553"/>
              <a:gd name="connsiteX5" fmla="*/ 322869 w 591397"/>
              <a:gd name="connsiteY5" fmla="*/ 175991 h 610553"/>
              <a:gd name="connsiteX6" fmla="*/ 369902 w 591397"/>
              <a:gd name="connsiteY6" fmla="*/ 160311 h 610553"/>
              <a:gd name="connsiteX7" fmla="*/ 416935 w 591397"/>
              <a:gd name="connsiteY7" fmla="*/ 128951 h 610553"/>
              <a:gd name="connsiteX8" fmla="*/ 542356 w 591397"/>
              <a:gd name="connsiteY8" fmla="*/ 34872 h 610553"/>
              <a:gd name="connsiteX9" fmla="*/ 589389 w 591397"/>
              <a:gd name="connsiteY9" fmla="*/ 3512 h 610553"/>
              <a:gd name="connsiteX10" fmla="*/ 354224 w 591397"/>
              <a:gd name="connsiteY10" fmla="*/ 191671 h 610553"/>
              <a:gd name="connsiteX11" fmla="*/ 197447 w 591397"/>
              <a:gd name="connsiteY11" fmla="*/ 301430 h 610553"/>
              <a:gd name="connsiteX12" fmla="*/ 103381 w 591397"/>
              <a:gd name="connsiteY12" fmla="*/ 348470 h 610553"/>
              <a:gd name="connsiteX13" fmla="*/ 9315 w 591397"/>
              <a:gd name="connsiteY13" fmla="*/ 458229 h 610553"/>
              <a:gd name="connsiteX0" fmla="*/ 9315 w 591397"/>
              <a:gd name="connsiteY0" fmla="*/ 458229 h 610553"/>
              <a:gd name="connsiteX1" fmla="*/ 9315 w 591397"/>
              <a:gd name="connsiteY1" fmla="*/ 458229 h 610553"/>
              <a:gd name="connsiteX2" fmla="*/ 106369 w 591397"/>
              <a:gd name="connsiteY2" fmla="*/ 607728 h 610553"/>
              <a:gd name="connsiteX3" fmla="*/ 197447 w 591397"/>
              <a:gd name="connsiteY3" fmla="*/ 301430 h 610553"/>
              <a:gd name="connsiteX4" fmla="*/ 291513 w 591397"/>
              <a:gd name="connsiteY4" fmla="*/ 207351 h 610553"/>
              <a:gd name="connsiteX5" fmla="*/ 322869 w 591397"/>
              <a:gd name="connsiteY5" fmla="*/ 175991 h 610553"/>
              <a:gd name="connsiteX6" fmla="*/ 369902 w 591397"/>
              <a:gd name="connsiteY6" fmla="*/ 160311 h 610553"/>
              <a:gd name="connsiteX7" fmla="*/ 416935 w 591397"/>
              <a:gd name="connsiteY7" fmla="*/ 128951 h 610553"/>
              <a:gd name="connsiteX8" fmla="*/ 542356 w 591397"/>
              <a:gd name="connsiteY8" fmla="*/ 34872 h 610553"/>
              <a:gd name="connsiteX9" fmla="*/ 589389 w 591397"/>
              <a:gd name="connsiteY9" fmla="*/ 3512 h 610553"/>
              <a:gd name="connsiteX10" fmla="*/ 354224 w 591397"/>
              <a:gd name="connsiteY10" fmla="*/ 191671 h 610553"/>
              <a:gd name="connsiteX11" fmla="*/ 435031 w 591397"/>
              <a:gd name="connsiteY11" fmla="*/ 391033 h 610553"/>
              <a:gd name="connsiteX12" fmla="*/ 103381 w 591397"/>
              <a:gd name="connsiteY12" fmla="*/ 348470 h 610553"/>
              <a:gd name="connsiteX13" fmla="*/ 9315 w 591397"/>
              <a:gd name="connsiteY13" fmla="*/ 458229 h 610553"/>
              <a:gd name="connsiteX0" fmla="*/ 9315 w 591397"/>
              <a:gd name="connsiteY0" fmla="*/ 458229 h 610553"/>
              <a:gd name="connsiteX1" fmla="*/ 9315 w 591397"/>
              <a:gd name="connsiteY1" fmla="*/ 458229 h 610553"/>
              <a:gd name="connsiteX2" fmla="*/ 106369 w 591397"/>
              <a:gd name="connsiteY2" fmla="*/ 607728 h 610553"/>
              <a:gd name="connsiteX3" fmla="*/ 197447 w 591397"/>
              <a:gd name="connsiteY3" fmla="*/ 301430 h 610553"/>
              <a:gd name="connsiteX4" fmla="*/ 291513 w 591397"/>
              <a:gd name="connsiteY4" fmla="*/ 207351 h 610553"/>
              <a:gd name="connsiteX5" fmla="*/ 322869 w 591397"/>
              <a:gd name="connsiteY5" fmla="*/ 175991 h 610553"/>
              <a:gd name="connsiteX6" fmla="*/ 369902 w 591397"/>
              <a:gd name="connsiteY6" fmla="*/ 160311 h 610553"/>
              <a:gd name="connsiteX7" fmla="*/ 416935 w 591397"/>
              <a:gd name="connsiteY7" fmla="*/ 128951 h 610553"/>
              <a:gd name="connsiteX8" fmla="*/ 542356 w 591397"/>
              <a:gd name="connsiteY8" fmla="*/ 34872 h 610553"/>
              <a:gd name="connsiteX9" fmla="*/ 589389 w 591397"/>
              <a:gd name="connsiteY9" fmla="*/ 3512 h 610553"/>
              <a:gd name="connsiteX10" fmla="*/ 354224 w 591397"/>
              <a:gd name="connsiteY10" fmla="*/ 191671 h 610553"/>
              <a:gd name="connsiteX11" fmla="*/ 236454 w 591397"/>
              <a:gd name="connsiteY11" fmla="*/ 145804 h 610553"/>
              <a:gd name="connsiteX12" fmla="*/ 103381 w 591397"/>
              <a:gd name="connsiteY12" fmla="*/ 348470 h 610553"/>
              <a:gd name="connsiteX13" fmla="*/ 9315 w 591397"/>
              <a:gd name="connsiteY13" fmla="*/ 458229 h 610553"/>
              <a:gd name="connsiteX0" fmla="*/ 9315 w 596719"/>
              <a:gd name="connsiteY0" fmla="*/ 455332 h 607656"/>
              <a:gd name="connsiteX1" fmla="*/ 9315 w 596719"/>
              <a:gd name="connsiteY1" fmla="*/ 455332 h 607656"/>
              <a:gd name="connsiteX2" fmla="*/ 106369 w 596719"/>
              <a:gd name="connsiteY2" fmla="*/ 604831 h 607656"/>
              <a:gd name="connsiteX3" fmla="*/ 197447 w 596719"/>
              <a:gd name="connsiteY3" fmla="*/ 298533 h 607656"/>
              <a:gd name="connsiteX4" fmla="*/ 291513 w 596719"/>
              <a:gd name="connsiteY4" fmla="*/ 204454 h 607656"/>
              <a:gd name="connsiteX5" fmla="*/ 322869 w 596719"/>
              <a:gd name="connsiteY5" fmla="*/ 173094 h 607656"/>
              <a:gd name="connsiteX6" fmla="*/ 369902 w 596719"/>
              <a:gd name="connsiteY6" fmla="*/ 157414 h 607656"/>
              <a:gd name="connsiteX7" fmla="*/ 416935 w 596719"/>
              <a:gd name="connsiteY7" fmla="*/ 126054 h 607656"/>
              <a:gd name="connsiteX8" fmla="*/ 542356 w 596719"/>
              <a:gd name="connsiteY8" fmla="*/ 31975 h 607656"/>
              <a:gd name="connsiteX9" fmla="*/ 589389 w 596719"/>
              <a:gd name="connsiteY9" fmla="*/ 615 h 607656"/>
              <a:gd name="connsiteX10" fmla="*/ 375500 w 596719"/>
              <a:gd name="connsiteY10" fmla="*/ 61444 h 607656"/>
              <a:gd name="connsiteX11" fmla="*/ 236454 w 596719"/>
              <a:gd name="connsiteY11" fmla="*/ 142907 h 607656"/>
              <a:gd name="connsiteX12" fmla="*/ 103381 w 596719"/>
              <a:gd name="connsiteY12" fmla="*/ 345573 h 607656"/>
              <a:gd name="connsiteX13" fmla="*/ 9315 w 596719"/>
              <a:gd name="connsiteY13" fmla="*/ 455332 h 607656"/>
              <a:gd name="connsiteX0" fmla="*/ 9315 w 596719"/>
              <a:gd name="connsiteY0" fmla="*/ 455332 h 606317"/>
              <a:gd name="connsiteX1" fmla="*/ 9315 w 596719"/>
              <a:gd name="connsiteY1" fmla="*/ 455332 h 606317"/>
              <a:gd name="connsiteX2" fmla="*/ 106369 w 596719"/>
              <a:gd name="connsiteY2" fmla="*/ 604831 h 606317"/>
              <a:gd name="connsiteX3" fmla="*/ 357018 w 596719"/>
              <a:gd name="connsiteY3" fmla="*/ 350408 h 606317"/>
              <a:gd name="connsiteX4" fmla="*/ 291513 w 596719"/>
              <a:gd name="connsiteY4" fmla="*/ 204454 h 606317"/>
              <a:gd name="connsiteX5" fmla="*/ 322869 w 596719"/>
              <a:gd name="connsiteY5" fmla="*/ 173094 h 606317"/>
              <a:gd name="connsiteX6" fmla="*/ 369902 w 596719"/>
              <a:gd name="connsiteY6" fmla="*/ 157414 h 606317"/>
              <a:gd name="connsiteX7" fmla="*/ 416935 w 596719"/>
              <a:gd name="connsiteY7" fmla="*/ 126054 h 606317"/>
              <a:gd name="connsiteX8" fmla="*/ 542356 w 596719"/>
              <a:gd name="connsiteY8" fmla="*/ 31975 h 606317"/>
              <a:gd name="connsiteX9" fmla="*/ 589389 w 596719"/>
              <a:gd name="connsiteY9" fmla="*/ 615 h 606317"/>
              <a:gd name="connsiteX10" fmla="*/ 375500 w 596719"/>
              <a:gd name="connsiteY10" fmla="*/ 61444 h 606317"/>
              <a:gd name="connsiteX11" fmla="*/ 236454 w 596719"/>
              <a:gd name="connsiteY11" fmla="*/ 142907 h 606317"/>
              <a:gd name="connsiteX12" fmla="*/ 103381 w 596719"/>
              <a:gd name="connsiteY12" fmla="*/ 345573 h 606317"/>
              <a:gd name="connsiteX13" fmla="*/ 9315 w 596719"/>
              <a:gd name="connsiteY13" fmla="*/ 455332 h 606317"/>
              <a:gd name="connsiteX0" fmla="*/ 9315 w 666300"/>
              <a:gd name="connsiteY0" fmla="*/ 456094 h 607079"/>
              <a:gd name="connsiteX1" fmla="*/ 9315 w 666300"/>
              <a:gd name="connsiteY1" fmla="*/ 456094 h 607079"/>
              <a:gd name="connsiteX2" fmla="*/ 106369 w 666300"/>
              <a:gd name="connsiteY2" fmla="*/ 605593 h 607079"/>
              <a:gd name="connsiteX3" fmla="*/ 357018 w 666300"/>
              <a:gd name="connsiteY3" fmla="*/ 351170 h 607079"/>
              <a:gd name="connsiteX4" fmla="*/ 291513 w 666300"/>
              <a:gd name="connsiteY4" fmla="*/ 205216 h 607079"/>
              <a:gd name="connsiteX5" fmla="*/ 322869 w 666300"/>
              <a:gd name="connsiteY5" fmla="*/ 173856 h 607079"/>
              <a:gd name="connsiteX6" fmla="*/ 369902 w 666300"/>
              <a:gd name="connsiteY6" fmla="*/ 158176 h 607079"/>
              <a:gd name="connsiteX7" fmla="*/ 416935 w 666300"/>
              <a:gd name="connsiteY7" fmla="*/ 126816 h 607079"/>
              <a:gd name="connsiteX8" fmla="*/ 662921 w 666300"/>
              <a:gd name="connsiteY8" fmla="*/ 122340 h 607079"/>
              <a:gd name="connsiteX9" fmla="*/ 589389 w 666300"/>
              <a:gd name="connsiteY9" fmla="*/ 1377 h 607079"/>
              <a:gd name="connsiteX10" fmla="*/ 375500 w 666300"/>
              <a:gd name="connsiteY10" fmla="*/ 62206 h 607079"/>
              <a:gd name="connsiteX11" fmla="*/ 236454 w 666300"/>
              <a:gd name="connsiteY11" fmla="*/ 143669 h 607079"/>
              <a:gd name="connsiteX12" fmla="*/ 103381 w 666300"/>
              <a:gd name="connsiteY12" fmla="*/ 346335 h 607079"/>
              <a:gd name="connsiteX13" fmla="*/ 9315 w 666300"/>
              <a:gd name="connsiteY13" fmla="*/ 456094 h 607079"/>
              <a:gd name="connsiteX0" fmla="*/ 9315 w 666320"/>
              <a:gd name="connsiteY0" fmla="*/ 456094 h 607079"/>
              <a:gd name="connsiteX1" fmla="*/ 9315 w 666320"/>
              <a:gd name="connsiteY1" fmla="*/ 456094 h 607079"/>
              <a:gd name="connsiteX2" fmla="*/ 106369 w 666320"/>
              <a:gd name="connsiteY2" fmla="*/ 605593 h 607079"/>
              <a:gd name="connsiteX3" fmla="*/ 357018 w 666320"/>
              <a:gd name="connsiteY3" fmla="*/ 351170 h 607079"/>
              <a:gd name="connsiteX4" fmla="*/ 291513 w 666320"/>
              <a:gd name="connsiteY4" fmla="*/ 205216 h 607079"/>
              <a:gd name="connsiteX5" fmla="*/ 322869 w 666320"/>
              <a:gd name="connsiteY5" fmla="*/ 173856 h 607079"/>
              <a:gd name="connsiteX6" fmla="*/ 369902 w 666320"/>
              <a:gd name="connsiteY6" fmla="*/ 158176 h 607079"/>
              <a:gd name="connsiteX7" fmla="*/ 494948 w 666320"/>
              <a:gd name="connsiteY7" fmla="*/ 221135 h 607079"/>
              <a:gd name="connsiteX8" fmla="*/ 662921 w 666320"/>
              <a:gd name="connsiteY8" fmla="*/ 122340 h 607079"/>
              <a:gd name="connsiteX9" fmla="*/ 589389 w 666320"/>
              <a:gd name="connsiteY9" fmla="*/ 1377 h 607079"/>
              <a:gd name="connsiteX10" fmla="*/ 375500 w 666320"/>
              <a:gd name="connsiteY10" fmla="*/ 62206 h 607079"/>
              <a:gd name="connsiteX11" fmla="*/ 236454 w 666320"/>
              <a:gd name="connsiteY11" fmla="*/ 143669 h 607079"/>
              <a:gd name="connsiteX12" fmla="*/ 103381 w 666320"/>
              <a:gd name="connsiteY12" fmla="*/ 346335 h 607079"/>
              <a:gd name="connsiteX13" fmla="*/ 9315 w 666320"/>
              <a:gd name="connsiteY13" fmla="*/ 456094 h 607079"/>
              <a:gd name="connsiteX0" fmla="*/ 9315 w 666320"/>
              <a:gd name="connsiteY0" fmla="*/ 456094 h 607079"/>
              <a:gd name="connsiteX1" fmla="*/ 9315 w 666320"/>
              <a:gd name="connsiteY1" fmla="*/ 456094 h 607079"/>
              <a:gd name="connsiteX2" fmla="*/ 106369 w 666320"/>
              <a:gd name="connsiteY2" fmla="*/ 605593 h 607079"/>
              <a:gd name="connsiteX3" fmla="*/ 357018 w 666320"/>
              <a:gd name="connsiteY3" fmla="*/ 351170 h 607079"/>
              <a:gd name="connsiteX4" fmla="*/ 291513 w 666320"/>
              <a:gd name="connsiteY4" fmla="*/ 205216 h 607079"/>
              <a:gd name="connsiteX5" fmla="*/ 369902 w 666320"/>
              <a:gd name="connsiteY5" fmla="*/ 158176 h 607079"/>
              <a:gd name="connsiteX6" fmla="*/ 494948 w 666320"/>
              <a:gd name="connsiteY6" fmla="*/ 221135 h 607079"/>
              <a:gd name="connsiteX7" fmla="*/ 662921 w 666320"/>
              <a:gd name="connsiteY7" fmla="*/ 122340 h 607079"/>
              <a:gd name="connsiteX8" fmla="*/ 589389 w 666320"/>
              <a:gd name="connsiteY8" fmla="*/ 1377 h 607079"/>
              <a:gd name="connsiteX9" fmla="*/ 375500 w 666320"/>
              <a:gd name="connsiteY9" fmla="*/ 62206 h 607079"/>
              <a:gd name="connsiteX10" fmla="*/ 236454 w 666320"/>
              <a:gd name="connsiteY10" fmla="*/ 143669 h 607079"/>
              <a:gd name="connsiteX11" fmla="*/ 103381 w 666320"/>
              <a:gd name="connsiteY11" fmla="*/ 346335 h 607079"/>
              <a:gd name="connsiteX12" fmla="*/ 9315 w 666320"/>
              <a:gd name="connsiteY12" fmla="*/ 456094 h 607079"/>
              <a:gd name="connsiteX0" fmla="*/ 9315 w 666320"/>
              <a:gd name="connsiteY0" fmla="*/ 456094 h 607079"/>
              <a:gd name="connsiteX1" fmla="*/ 9315 w 666320"/>
              <a:gd name="connsiteY1" fmla="*/ 456094 h 607079"/>
              <a:gd name="connsiteX2" fmla="*/ 106369 w 666320"/>
              <a:gd name="connsiteY2" fmla="*/ 605593 h 607079"/>
              <a:gd name="connsiteX3" fmla="*/ 357018 w 666320"/>
              <a:gd name="connsiteY3" fmla="*/ 351170 h 607079"/>
              <a:gd name="connsiteX4" fmla="*/ 369902 w 666320"/>
              <a:gd name="connsiteY4" fmla="*/ 158176 h 607079"/>
              <a:gd name="connsiteX5" fmla="*/ 494948 w 666320"/>
              <a:gd name="connsiteY5" fmla="*/ 221135 h 607079"/>
              <a:gd name="connsiteX6" fmla="*/ 662921 w 666320"/>
              <a:gd name="connsiteY6" fmla="*/ 122340 h 607079"/>
              <a:gd name="connsiteX7" fmla="*/ 589389 w 666320"/>
              <a:gd name="connsiteY7" fmla="*/ 1377 h 607079"/>
              <a:gd name="connsiteX8" fmla="*/ 375500 w 666320"/>
              <a:gd name="connsiteY8" fmla="*/ 62206 h 607079"/>
              <a:gd name="connsiteX9" fmla="*/ 236454 w 666320"/>
              <a:gd name="connsiteY9" fmla="*/ 143669 h 607079"/>
              <a:gd name="connsiteX10" fmla="*/ 103381 w 666320"/>
              <a:gd name="connsiteY10" fmla="*/ 346335 h 607079"/>
              <a:gd name="connsiteX11" fmla="*/ 9315 w 666320"/>
              <a:gd name="connsiteY11" fmla="*/ 456094 h 607079"/>
              <a:gd name="connsiteX0" fmla="*/ 9315 w 666320"/>
              <a:gd name="connsiteY0" fmla="*/ 456094 h 607079"/>
              <a:gd name="connsiteX1" fmla="*/ 9315 w 666320"/>
              <a:gd name="connsiteY1" fmla="*/ 456094 h 607079"/>
              <a:gd name="connsiteX2" fmla="*/ 106369 w 666320"/>
              <a:gd name="connsiteY2" fmla="*/ 605593 h 607079"/>
              <a:gd name="connsiteX3" fmla="*/ 357018 w 666320"/>
              <a:gd name="connsiteY3" fmla="*/ 351170 h 607079"/>
              <a:gd name="connsiteX4" fmla="*/ 494948 w 666320"/>
              <a:gd name="connsiteY4" fmla="*/ 221135 h 607079"/>
              <a:gd name="connsiteX5" fmla="*/ 662921 w 666320"/>
              <a:gd name="connsiteY5" fmla="*/ 122340 h 607079"/>
              <a:gd name="connsiteX6" fmla="*/ 589389 w 666320"/>
              <a:gd name="connsiteY6" fmla="*/ 1377 h 607079"/>
              <a:gd name="connsiteX7" fmla="*/ 375500 w 666320"/>
              <a:gd name="connsiteY7" fmla="*/ 62206 h 607079"/>
              <a:gd name="connsiteX8" fmla="*/ 236454 w 666320"/>
              <a:gd name="connsiteY8" fmla="*/ 143669 h 607079"/>
              <a:gd name="connsiteX9" fmla="*/ 103381 w 666320"/>
              <a:gd name="connsiteY9" fmla="*/ 346335 h 607079"/>
              <a:gd name="connsiteX10" fmla="*/ 9315 w 666320"/>
              <a:gd name="connsiteY10" fmla="*/ 456094 h 607079"/>
              <a:gd name="connsiteX0" fmla="*/ 0 w 784662"/>
              <a:gd name="connsiteY0" fmla="*/ 441946 h 607102"/>
              <a:gd name="connsiteX1" fmla="*/ 127657 w 784662"/>
              <a:gd name="connsiteY1" fmla="*/ 456094 h 607102"/>
              <a:gd name="connsiteX2" fmla="*/ 224711 w 784662"/>
              <a:gd name="connsiteY2" fmla="*/ 605593 h 607102"/>
              <a:gd name="connsiteX3" fmla="*/ 475360 w 784662"/>
              <a:gd name="connsiteY3" fmla="*/ 351170 h 607102"/>
              <a:gd name="connsiteX4" fmla="*/ 613290 w 784662"/>
              <a:gd name="connsiteY4" fmla="*/ 221135 h 607102"/>
              <a:gd name="connsiteX5" fmla="*/ 781263 w 784662"/>
              <a:gd name="connsiteY5" fmla="*/ 122340 h 607102"/>
              <a:gd name="connsiteX6" fmla="*/ 707731 w 784662"/>
              <a:gd name="connsiteY6" fmla="*/ 1377 h 607102"/>
              <a:gd name="connsiteX7" fmla="*/ 493842 w 784662"/>
              <a:gd name="connsiteY7" fmla="*/ 62206 h 607102"/>
              <a:gd name="connsiteX8" fmla="*/ 354796 w 784662"/>
              <a:gd name="connsiteY8" fmla="*/ 143669 h 607102"/>
              <a:gd name="connsiteX9" fmla="*/ 221723 w 784662"/>
              <a:gd name="connsiteY9" fmla="*/ 346335 h 607102"/>
              <a:gd name="connsiteX10" fmla="*/ 0 w 784662"/>
              <a:gd name="connsiteY10" fmla="*/ 441946 h 607102"/>
              <a:gd name="connsiteX0" fmla="*/ 0 w 784662"/>
              <a:gd name="connsiteY0" fmla="*/ 441946 h 606764"/>
              <a:gd name="connsiteX1" fmla="*/ 224711 w 784662"/>
              <a:gd name="connsiteY1" fmla="*/ 605593 h 606764"/>
              <a:gd name="connsiteX2" fmla="*/ 475360 w 784662"/>
              <a:gd name="connsiteY2" fmla="*/ 351170 h 606764"/>
              <a:gd name="connsiteX3" fmla="*/ 613290 w 784662"/>
              <a:gd name="connsiteY3" fmla="*/ 221135 h 606764"/>
              <a:gd name="connsiteX4" fmla="*/ 781263 w 784662"/>
              <a:gd name="connsiteY4" fmla="*/ 122340 h 606764"/>
              <a:gd name="connsiteX5" fmla="*/ 707731 w 784662"/>
              <a:gd name="connsiteY5" fmla="*/ 1377 h 606764"/>
              <a:gd name="connsiteX6" fmla="*/ 493842 w 784662"/>
              <a:gd name="connsiteY6" fmla="*/ 62206 h 606764"/>
              <a:gd name="connsiteX7" fmla="*/ 354796 w 784662"/>
              <a:gd name="connsiteY7" fmla="*/ 143669 h 606764"/>
              <a:gd name="connsiteX8" fmla="*/ 221723 w 784662"/>
              <a:gd name="connsiteY8" fmla="*/ 346335 h 606764"/>
              <a:gd name="connsiteX9" fmla="*/ 0 w 784662"/>
              <a:gd name="connsiteY9" fmla="*/ 441946 h 606764"/>
              <a:gd name="connsiteX0" fmla="*/ 1642 w 786304"/>
              <a:gd name="connsiteY0" fmla="*/ 441946 h 606764"/>
              <a:gd name="connsiteX1" fmla="*/ 141248 w 786304"/>
              <a:gd name="connsiteY1" fmla="*/ 605593 h 606764"/>
              <a:gd name="connsiteX2" fmla="*/ 477002 w 786304"/>
              <a:gd name="connsiteY2" fmla="*/ 351170 h 606764"/>
              <a:gd name="connsiteX3" fmla="*/ 614932 w 786304"/>
              <a:gd name="connsiteY3" fmla="*/ 221135 h 606764"/>
              <a:gd name="connsiteX4" fmla="*/ 782905 w 786304"/>
              <a:gd name="connsiteY4" fmla="*/ 122340 h 606764"/>
              <a:gd name="connsiteX5" fmla="*/ 709373 w 786304"/>
              <a:gd name="connsiteY5" fmla="*/ 1377 h 606764"/>
              <a:gd name="connsiteX6" fmla="*/ 495484 w 786304"/>
              <a:gd name="connsiteY6" fmla="*/ 62206 h 606764"/>
              <a:gd name="connsiteX7" fmla="*/ 356438 w 786304"/>
              <a:gd name="connsiteY7" fmla="*/ 143669 h 606764"/>
              <a:gd name="connsiteX8" fmla="*/ 223365 w 786304"/>
              <a:gd name="connsiteY8" fmla="*/ 346335 h 606764"/>
              <a:gd name="connsiteX9" fmla="*/ 1642 w 786304"/>
              <a:gd name="connsiteY9" fmla="*/ 441946 h 606764"/>
              <a:gd name="connsiteX0" fmla="*/ 1642 w 786304"/>
              <a:gd name="connsiteY0" fmla="*/ 443611 h 608429"/>
              <a:gd name="connsiteX1" fmla="*/ 141248 w 786304"/>
              <a:gd name="connsiteY1" fmla="*/ 607258 h 608429"/>
              <a:gd name="connsiteX2" fmla="*/ 477002 w 786304"/>
              <a:gd name="connsiteY2" fmla="*/ 352835 h 608429"/>
              <a:gd name="connsiteX3" fmla="*/ 614932 w 786304"/>
              <a:gd name="connsiteY3" fmla="*/ 222800 h 608429"/>
              <a:gd name="connsiteX4" fmla="*/ 782905 w 786304"/>
              <a:gd name="connsiteY4" fmla="*/ 124005 h 608429"/>
              <a:gd name="connsiteX5" fmla="*/ 709373 w 786304"/>
              <a:gd name="connsiteY5" fmla="*/ 3042 h 608429"/>
              <a:gd name="connsiteX6" fmla="*/ 495484 w 786304"/>
              <a:gd name="connsiteY6" fmla="*/ 63871 h 608429"/>
              <a:gd name="connsiteX7" fmla="*/ 223365 w 786304"/>
              <a:gd name="connsiteY7" fmla="*/ 348000 h 608429"/>
              <a:gd name="connsiteX8" fmla="*/ 1642 w 786304"/>
              <a:gd name="connsiteY8" fmla="*/ 443611 h 608429"/>
              <a:gd name="connsiteX0" fmla="*/ 1642 w 793321"/>
              <a:gd name="connsiteY0" fmla="*/ 502910 h 667728"/>
              <a:gd name="connsiteX1" fmla="*/ 141248 w 793321"/>
              <a:gd name="connsiteY1" fmla="*/ 666557 h 667728"/>
              <a:gd name="connsiteX2" fmla="*/ 477002 w 793321"/>
              <a:gd name="connsiteY2" fmla="*/ 412134 h 667728"/>
              <a:gd name="connsiteX3" fmla="*/ 614932 w 793321"/>
              <a:gd name="connsiteY3" fmla="*/ 282099 h 667728"/>
              <a:gd name="connsiteX4" fmla="*/ 782905 w 793321"/>
              <a:gd name="connsiteY4" fmla="*/ 183304 h 667728"/>
              <a:gd name="connsiteX5" fmla="*/ 744833 w 793321"/>
              <a:gd name="connsiteY5" fmla="*/ 1034 h 667728"/>
              <a:gd name="connsiteX6" fmla="*/ 495484 w 793321"/>
              <a:gd name="connsiteY6" fmla="*/ 123170 h 667728"/>
              <a:gd name="connsiteX7" fmla="*/ 223365 w 793321"/>
              <a:gd name="connsiteY7" fmla="*/ 407299 h 667728"/>
              <a:gd name="connsiteX8" fmla="*/ 1642 w 793321"/>
              <a:gd name="connsiteY8" fmla="*/ 502910 h 667728"/>
              <a:gd name="connsiteX0" fmla="*/ 1642 w 902714"/>
              <a:gd name="connsiteY0" fmla="*/ 501911 h 666729"/>
              <a:gd name="connsiteX1" fmla="*/ 141248 w 902714"/>
              <a:gd name="connsiteY1" fmla="*/ 665558 h 666729"/>
              <a:gd name="connsiteX2" fmla="*/ 477002 w 902714"/>
              <a:gd name="connsiteY2" fmla="*/ 411135 h 666729"/>
              <a:gd name="connsiteX3" fmla="*/ 614932 w 902714"/>
              <a:gd name="connsiteY3" fmla="*/ 281100 h 666729"/>
              <a:gd name="connsiteX4" fmla="*/ 899924 w 902714"/>
              <a:gd name="connsiteY4" fmla="*/ 111566 h 666729"/>
              <a:gd name="connsiteX5" fmla="*/ 744833 w 902714"/>
              <a:gd name="connsiteY5" fmla="*/ 35 h 666729"/>
              <a:gd name="connsiteX6" fmla="*/ 495484 w 902714"/>
              <a:gd name="connsiteY6" fmla="*/ 122171 h 666729"/>
              <a:gd name="connsiteX7" fmla="*/ 223365 w 902714"/>
              <a:gd name="connsiteY7" fmla="*/ 406300 h 666729"/>
              <a:gd name="connsiteX8" fmla="*/ 1642 w 902714"/>
              <a:gd name="connsiteY8" fmla="*/ 501911 h 666729"/>
              <a:gd name="connsiteX0" fmla="*/ 1642 w 910569"/>
              <a:gd name="connsiteY0" fmla="*/ 567918 h 732736"/>
              <a:gd name="connsiteX1" fmla="*/ 141248 w 910569"/>
              <a:gd name="connsiteY1" fmla="*/ 731565 h 732736"/>
              <a:gd name="connsiteX2" fmla="*/ 477002 w 910569"/>
              <a:gd name="connsiteY2" fmla="*/ 477142 h 732736"/>
              <a:gd name="connsiteX3" fmla="*/ 614932 w 910569"/>
              <a:gd name="connsiteY3" fmla="*/ 347107 h 732736"/>
              <a:gd name="connsiteX4" fmla="*/ 899924 w 910569"/>
              <a:gd name="connsiteY4" fmla="*/ 177573 h 732736"/>
              <a:gd name="connsiteX5" fmla="*/ 815753 w 910569"/>
              <a:gd name="connsiteY5" fmla="*/ 19 h 732736"/>
              <a:gd name="connsiteX6" fmla="*/ 495484 w 910569"/>
              <a:gd name="connsiteY6" fmla="*/ 188178 h 732736"/>
              <a:gd name="connsiteX7" fmla="*/ 223365 w 910569"/>
              <a:gd name="connsiteY7" fmla="*/ 472307 h 732736"/>
              <a:gd name="connsiteX8" fmla="*/ 1642 w 910569"/>
              <a:gd name="connsiteY8" fmla="*/ 567918 h 732736"/>
              <a:gd name="connsiteX0" fmla="*/ 1642 w 908843"/>
              <a:gd name="connsiteY0" fmla="*/ 576102 h 740920"/>
              <a:gd name="connsiteX1" fmla="*/ 141248 w 908843"/>
              <a:gd name="connsiteY1" fmla="*/ 739749 h 740920"/>
              <a:gd name="connsiteX2" fmla="*/ 477002 w 908843"/>
              <a:gd name="connsiteY2" fmla="*/ 485326 h 740920"/>
              <a:gd name="connsiteX3" fmla="*/ 614932 w 908843"/>
              <a:gd name="connsiteY3" fmla="*/ 355291 h 740920"/>
              <a:gd name="connsiteX4" fmla="*/ 899924 w 908843"/>
              <a:gd name="connsiteY4" fmla="*/ 185757 h 740920"/>
              <a:gd name="connsiteX5" fmla="*/ 815753 w 908843"/>
              <a:gd name="connsiteY5" fmla="*/ 8203 h 740920"/>
              <a:gd name="connsiteX6" fmla="*/ 495484 w 908843"/>
              <a:gd name="connsiteY6" fmla="*/ 196362 h 740920"/>
              <a:gd name="connsiteX7" fmla="*/ 223365 w 908843"/>
              <a:gd name="connsiteY7" fmla="*/ 480491 h 740920"/>
              <a:gd name="connsiteX8" fmla="*/ 1642 w 908843"/>
              <a:gd name="connsiteY8" fmla="*/ 576102 h 740920"/>
              <a:gd name="connsiteX0" fmla="*/ 1642 w 900692"/>
              <a:gd name="connsiteY0" fmla="*/ 576102 h 740920"/>
              <a:gd name="connsiteX1" fmla="*/ 141248 w 900692"/>
              <a:gd name="connsiteY1" fmla="*/ 739749 h 740920"/>
              <a:gd name="connsiteX2" fmla="*/ 477002 w 900692"/>
              <a:gd name="connsiteY2" fmla="*/ 485326 h 740920"/>
              <a:gd name="connsiteX3" fmla="*/ 614932 w 900692"/>
              <a:gd name="connsiteY3" fmla="*/ 355291 h 740920"/>
              <a:gd name="connsiteX4" fmla="*/ 899924 w 900692"/>
              <a:gd name="connsiteY4" fmla="*/ 185757 h 740920"/>
              <a:gd name="connsiteX5" fmla="*/ 815753 w 900692"/>
              <a:gd name="connsiteY5" fmla="*/ 8203 h 740920"/>
              <a:gd name="connsiteX6" fmla="*/ 495484 w 900692"/>
              <a:gd name="connsiteY6" fmla="*/ 196362 h 740920"/>
              <a:gd name="connsiteX7" fmla="*/ 223365 w 900692"/>
              <a:gd name="connsiteY7" fmla="*/ 480491 h 740920"/>
              <a:gd name="connsiteX8" fmla="*/ 1642 w 900692"/>
              <a:gd name="connsiteY8" fmla="*/ 576102 h 740920"/>
              <a:gd name="connsiteX0" fmla="*/ 1642 w 989163"/>
              <a:gd name="connsiteY0" fmla="*/ 568562 h 733380"/>
              <a:gd name="connsiteX1" fmla="*/ 141248 w 989163"/>
              <a:gd name="connsiteY1" fmla="*/ 732209 h 733380"/>
              <a:gd name="connsiteX2" fmla="*/ 477002 w 989163"/>
              <a:gd name="connsiteY2" fmla="*/ 477786 h 733380"/>
              <a:gd name="connsiteX3" fmla="*/ 614932 w 989163"/>
              <a:gd name="connsiteY3" fmla="*/ 347751 h 733380"/>
              <a:gd name="connsiteX4" fmla="*/ 988575 w 989163"/>
              <a:gd name="connsiteY4" fmla="*/ 140489 h 733380"/>
              <a:gd name="connsiteX5" fmla="*/ 815753 w 989163"/>
              <a:gd name="connsiteY5" fmla="*/ 663 h 733380"/>
              <a:gd name="connsiteX6" fmla="*/ 495484 w 989163"/>
              <a:gd name="connsiteY6" fmla="*/ 188822 h 733380"/>
              <a:gd name="connsiteX7" fmla="*/ 223365 w 989163"/>
              <a:gd name="connsiteY7" fmla="*/ 472951 h 733380"/>
              <a:gd name="connsiteX8" fmla="*/ 1642 w 989163"/>
              <a:gd name="connsiteY8" fmla="*/ 568562 h 733380"/>
              <a:gd name="connsiteX0" fmla="*/ 1642 w 1000876"/>
              <a:gd name="connsiteY0" fmla="*/ 610713 h 775531"/>
              <a:gd name="connsiteX1" fmla="*/ 141248 w 1000876"/>
              <a:gd name="connsiteY1" fmla="*/ 774360 h 775531"/>
              <a:gd name="connsiteX2" fmla="*/ 477002 w 1000876"/>
              <a:gd name="connsiteY2" fmla="*/ 519937 h 775531"/>
              <a:gd name="connsiteX3" fmla="*/ 614932 w 1000876"/>
              <a:gd name="connsiteY3" fmla="*/ 389902 h 775531"/>
              <a:gd name="connsiteX4" fmla="*/ 988575 w 1000876"/>
              <a:gd name="connsiteY4" fmla="*/ 182640 h 775531"/>
              <a:gd name="connsiteX5" fmla="*/ 872490 w 1000876"/>
              <a:gd name="connsiteY5" fmla="*/ 370 h 775531"/>
              <a:gd name="connsiteX6" fmla="*/ 495484 w 1000876"/>
              <a:gd name="connsiteY6" fmla="*/ 230973 h 775531"/>
              <a:gd name="connsiteX7" fmla="*/ 223365 w 1000876"/>
              <a:gd name="connsiteY7" fmla="*/ 515102 h 775531"/>
              <a:gd name="connsiteX8" fmla="*/ 1642 w 1000876"/>
              <a:gd name="connsiteY8" fmla="*/ 610713 h 775531"/>
              <a:gd name="connsiteX0" fmla="*/ 3114 w 1002348"/>
              <a:gd name="connsiteY0" fmla="*/ 610713 h 780217"/>
              <a:gd name="connsiteX1" fmla="*/ 121444 w 1002348"/>
              <a:gd name="connsiteY1" fmla="*/ 779076 h 780217"/>
              <a:gd name="connsiteX2" fmla="*/ 478474 w 1002348"/>
              <a:gd name="connsiteY2" fmla="*/ 519937 h 780217"/>
              <a:gd name="connsiteX3" fmla="*/ 616404 w 1002348"/>
              <a:gd name="connsiteY3" fmla="*/ 389902 h 780217"/>
              <a:gd name="connsiteX4" fmla="*/ 990047 w 1002348"/>
              <a:gd name="connsiteY4" fmla="*/ 182640 h 780217"/>
              <a:gd name="connsiteX5" fmla="*/ 873962 w 1002348"/>
              <a:gd name="connsiteY5" fmla="*/ 370 h 780217"/>
              <a:gd name="connsiteX6" fmla="*/ 496956 w 1002348"/>
              <a:gd name="connsiteY6" fmla="*/ 230973 h 780217"/>
              <a:gd name="connsiteX7" fmla="*/ 224837 w 1002348"/>
              <a:gd name="connsiteY7" fmla="*/ 515102 h 780217"/>
              <a:gd name="connsiteX8" fmla="*/ 3114 w 1002348"/>
              <a:gd name="connsiteY8" fmla="*/ 610713 h 780217"/>
              <a:gd name="connsiteX0" fmla="*/ 2061 w 1001295"/>
              <a:gd name="connsiteY0" fmla="*/ 610713 h 787641"/>
              <a:gd name="connsiteX1" fmla="*/ 120391 w 1001295"/>
              <a:gd name="connsiteY1" fmla="*/ 779076 h 787641"/>
              <a:gd name="connsiteX2" fmla="*/ 477421 w 1001295"/>
              <a:gd name="connsiteY2" fmla="*/ 519937 h 787641"/>
              <a:gd name="connsiteX3" fmla="*/ 615351 w 1001295"/>
              <a:gd name="connsiteY3" fmla="*/ 389902 h 787641"/>
              <a:gd name="connsiteX4" fmla="*/ 988994 w 1001295"/>
              <a:gd name="connsiteY4" fmla="*/ 182640 h 787641"/>
              <a:gd name="connsiteX5" fmla="*/ 872909 w 1001295"/>
              <a:gd name="connsiteY5" fmla="*/ 370 h 787641"/>
              <a:gd name="connsiteX6" fmla="*/ 495903 w 1001295"/>
              <a:gd name="connsiteY6" fmla="*/ 230973 h 787641"/>
              <a:gd name="connsiteX7" fmla="*/ 223784 w 1001295"/>
              <a:gd name="connsiteY7" fmla="*/ 515102 h 787641"/>
              <a:gd name="connsiteX8" fmla="*/ 2061 w 1001295"/>
              <a:gd name="connsiteY8" fmla="*/ 610713 h 787641"/>
              <a:gd name="connsiteX0" fmla="*/ 4295 w 1003529"/>
              <a:gd name="connsiteY0" fmla="*/ 610713 h 787641"/>
              <a:gd name="connsiteX1" fmla="*/ 122625 w 1003529"/>
              <a:gd name="connsiteY1" fmla="*/ 779076 h 787641"/>
              <a:gd name="connsiteX2" fmla="*/ 479655 w 1003529"/>
              <a:gd name="connsiteY2" fmla="*/ 519937 h 787641"/>
              <a:gd name="connsiteX3" fmla="*/ 617585 w 1003529"/>
              <a:gd name="connsiteY3" fmla="*/ 389902 h 787641"/>
              <a:gd name="connsiteX4" fmla="*/ 991228 w 1003529"/>
              <a:gd name="connsiteY4" fmla="*/ 182640 h 787641"/>
              <a:gd name="connsiteX5" fmla="*/ 875143 w 1003529"/>
              <a:gd name="connsiteY5" fmla="*/ 370 h 787641"/>
              <a:gd name="connsiteX6" fmla="*/ 498137 w 1003529"/>
              <a:gd name="connsiteY6" fmla="*/ 230973 h 787641"/>
              <a:gd name="connsiteX7" fmla="*/ 282754 w 1003529"/>
              <a:gd name="connsiteY7" fmla="*/ 463227 h 787641"/>
              <a:gd name="connsiteX8" fmla="*/ 4295 w 1003529"/>
              <a:gd name="connsiteY8" fmla="*/ 610713 h 787641"/>
              <a:gd name="connsiteX0" fmla="*/ 4295 w 1003529"/>
              <a:gd name="connsiteY0" fmla="*/ 610713 h 787641"/>
              <a:gd name="connsiteX1" fmla="*/ 122625 w 1003529"/>
              <a:gd name="connsiteY1" fmla="*/ 779076 h 787641"/>
              <a:gd name="connsiteX2" fmla="*/ 479655 w 1003529"/>
              <a:gd name="connsiteY2" fmla="*/ 519937 h 787641"/>
              <a:gd name="connsiteX3" fmla="*/ 617585 w 1003529"/>
              <a:gd name="connsiteY3" fmla="*/ 389902 h 787641"/>
              <a:gd name="connsiteX4" fmla="*/ 991228 w 1003529"/>
              <a:gd name="connsiteY4" fmla="*/ 182640 h 787641"/>
              <a:gd name="connsiteX5" fmla="*/ 875143 w 1003529"/>
              <a:gd name="connsiteY5" fmla="*/ 370 h 787641"/>
              <a:gd name="connsiteX6" fmla="*/ 498137 w 1003529"/>
              <a:gd name="connsiteY6" fmla="*/ 230973 h 787641"/>
              <a:gd name="connsiteX7" fmla="*/ 282754 w 1003529"/>
              <a:gd name="connsiteY7" fmla="*/ 463227 h 787641"/>
              <a:gd name="connsiteX8" fmla="*/ 4295 w 1003529"/>
              <a:gd name="connsiteY8" fmla="*/ 610713 h 787641"/>
              <a:gd name="connsiteX0" fmla="*/ 4295 w 1001084"/>
              <a:gd name="connsiteY0" fmla="*/ 610699 h 787783"/>
              <a:gd name="connsiteX1" fmla="*/ 122625 w 1001084"/>
              <a:gd name="connsiteY1" fmla="*/ 779062 h 787783"/>
              <a:gd name="connsiteX2" fmla="*/ 479655 w 1001084"/>
              <a:gd name="connsiteY2" fmla="*/ 519923 h 787783"/>
              <a:gd name="connsiteX3" fmla="*/ 656591 w 1001084"/>
              <a:gd name="connsiteY3" fmla="*/ 356876 h 787783"/>
              <a:gd name="connsiteX4" fmla="*/ 991228 w 1001084"/>
              <a:gd name="connsiteY4" fmla="*/ 182626 h 787783"/>
              <a:gd name="connsiteX5" fmla="*/ 875143 w 1001084"/>
              <a:gd name="connsiteY5" fmla="*/ 356 h 787783"/>
              <a:gd name="connsiteX6" fmla="*/ 498137 w 1001084"/>
              <a:gd name="connsiteY6" fmla="*/ 230959 h 787783"/>
              <a:gd name="connsiteX7" fmla="*/ 282754 w 1001084"/>
              <a:gd name="connsiteY7" fmla="*/ 463213 h 787783"/>
              <a:gd name="connsiteX8" fmla="*/ 4295 w 1001084"/>
              <a:gd name="connsiteY8" fmla="*/ 610699 h 787783"/>
              <a:gd name="connsiteX0" fmla="*/ 4295 w 1000469"/>
              <a:gd name="connsiteY0" fmla="*/ 610442 h 787526"/>
              <a:gd name="connsiteX1" fmla="*/ 122625 w 1000469"/>
              <a:gd name="connsiteY1" fmla="*/ 778805 h 787526"/>
              <a:gd name="connsiteX2" fmla="*/ 479655 w 1000469"/>
              <a:gd name="connsiteY2" fmla="*/ 519666 h 787526"/>
              <a:gd name="connsiteX3" fmla="*/ 656591 w 1000469"/>
              <a:gd name="connsiteY3" fmla="*/ 356619 h 787526"/>
              <a:gd name="connsiteX4" fmla="*/ 991228 w 1000469"/>
              <a:gd name="connsiteY4" fmla="*/ 182369 h 787526"/>
              <a:gd name="connsiteX5" fmla="*/ 875143 w 1000469"/>
              <a:gd name="connsiteY5" fmla="*/ 99 h 787526"/>
              <a:gd name="connsiteX6" fmla="*/ 544236 w 1000469"/>
              <a:gd name="connsiteY6" fmla="*/ 207122 h 787526"/>
              <a:gd name="connsiteX7" fmla="*/ 282754 w 1000469"/>
              <a:gd name="connsiteY7" fmla="*/ 462956 h 787526"/>
              <a:gd name="connsiteX8" fmla="*/ 4295 w 1000469"/>
              <a:gd name="connsiteY8" fmla="*/ 610442 h 78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469" h="787526">
                <a:moveTo>
                  <a:pt x="4295" y="610442"/>
                </a:moveTo>
                <a:cubicBezTo>
                  <a:pt x="-22393" y="663083"/>
                  <a:pt x="82404" y="737343"/>
                  <a:pt x="122625" y="778805"/>
                </a:cubicBezTo>
                <a:cubicBezTo>
                  <a:pt x="178786" y="836699"/>
                  <a:pt x="390661" y="590030"/>
                  <a:pt x="479655" y="519666"/>
                </a:cubicBezTo>
                <a:cubicBezTo>
                  <a:pt x="568649" y="449302"/>
                  <a:pt x="571329" y="412835"/>
                  <a:pt x="656591" y="356619"/>
                </a:cubicBezTo>
                <a:cubicBezTo>
                  <a:pt x="741853" y="300403"/>
                  <a:pt x="954803" y="241789"/>
                  <a:pt x="991228" y="182369"/>
                </a:cubicBezTo>
                <a:cubicBezTo>
                  <a:pt x="1027653" y="122949"/>
                  <a:pt x="949642" y="-4026"/>
                  <a:pt x="875143" y="99"/>
                </a:cubicBezTo>
                <a:cubicBezTo>
                  <a:pt x="800644" y="4224"/>
                  <a:pt x="642968" y="129979"/>
                  <a:pt x="544236" y="207122"/>
                </a:cubicBezTo>
                <a:cubicBezTo>
                  <a:pt x="445505" y="284265"/>
                  <a:pt x="379245" y="361939"/>
                  <a:pt x="282754" y="462956"/>
                </a:cubicBezTo>
                <a:cubicBezTo>
                  <a:pt x="200447" y="526246"/>
                  <a:pt x="30983" y="557801"/>
                  <a:pt x="4295" y="610442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915816" y="1916832"/>
            <a:ext cx="2088232" cy="720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084168" y="2348880"/>
            <a:ext cx="21602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Freeform 45"/>
          <p:cNvSpPr/>
          <p:nvPr/>
        </p:nvSpPr>
        <p:spPr>
          <a:xfrm>
            <a:off x="2069452" y="4656933"/>
            <a:ext cx="4013483" cy="710602"/>
          </a:xfrm>
          <a:custGeom>
            <a:avLst/>
            <a:gdLst>
              <a:gd name="connsiteX0" fmla="*/ 0 w 4092571"/>
              <a:gd name="connsiteY0" fmla="*/ 0 h 1058087"/>
              <a:gd name="connsiteX1" fmla="*/ 4091872 w 4092571"/>
              <a:gd name="connsiteY1" fmla="*/ 705596 h 1058087"/>
              <a:gd name="connsiteX2" fmla="*/ 329231 w 4092571"/>
              <a:gd name="connsiteY2" fmla="*/ 156799 h 1058087"/>
              <a:gd name="connsiteX0" fmla="*/ 0 w 1001727"/>
              <a:gd name="connsiteY0" fmla="*/ 0 h 1229213"/>
              <a:gd name="connsiteX1" fmla="*/ 987694 w 1001727"/>
              <a:gd name="connsiteY1" fmla="*/ 1066234 h 1229213"/>
              <a:gd name="connsiteX2" fmla="*/ 329231 w 1001727"/>
              <a:gd name="connsiteY2" fmla="*/ 156799 h 1229213"/>
              <a:gd name="connsiteX0" fmla="*/ 0 w 4100132"/>
              <a:gd name="connsiteY0" fmla="*/ 0 h 1489183"/>
              <a:gd name="connsiteX1" fmla="*/ 987694 w 4100132"/>
              <a:gd name="connsiteY1" fmla="*/ 1066234 h 1489183"/>
              <a:gd name="connsiteX2" fmla="*/ 4013483 w 4100132"/>
              <a:gd name="connsiteY2" fmla="*/ 595836 h 1489183"/>
              <a:gd name="connsiteX0" fmla="*/ 0 w 4112636"/>
              <a:gd name="connsiteY0" fmla="*/ 0 h 1303251"/>
              <a:gd name="connsiteX1" fmla="*/ 987694 w 4112636"/>
              <a:gd name="connsiteY1" fmla="*/ 1066234 h 1303251"/>
              <a:gd name="connsiteX2" fmla="*/ 4013483 w 4112636"/>
              <a:gd name="connsiteY2" fmla="*/ 595836 h 1303251"/>
              <a:gd name="connsiteX0" fmla="*/ 0 w 4013483"/>
              <a:gd name="connsiteY0" fmla="*/ 0 h 1217809"/>
              <a:gd name="connsiteX1" fmla="*/ 987694 w 4013483"/>
              <a:gd name="connsiteY1" fmla="*/ 1066234 h 1217809"/>
              <a:gd name="connsiteX2" fmla="*/ 4013483 w 4013483"/>
              <a:gd name="connsiteY2" fmla="*/ 595836 h 1217809"/>
              <a:gd name="connsiteX0" fmla="*/ 0 w 4013483"/>
              <a:gd name="connsiteY0" fmla="*/ 0 h 710602"/>
              <a:gd name="connsiteX1" fmla="*/ 1975387 w 4013483"/>
              <a:gd name="connsiteY1" fmla="*/ 486077 h 710602"/>
              <a:gd name="connsiteX2" fmla="*/ 4013483 w 4013483"/>
              <a:gd name="connsiteY2" fmla="*/ 595836 h 71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3483" h="710602">
                <a:moveTo>
                  <a:pt x="0" y="0"/>
                </a:moveTo>
                <a:cubicBezTo>
                  <a:pt x="329231" y="355411"/>
                  <a:pt x="851821" y="1076687"/>
                  <a:pt x="1975387" y="486077"/>
                </a:cubicBezTo>
                <a:cubicBezTo>
                  <a:pt x="3098953" y="-104533"/>
                  <a:pt x="3388990" y="561863"/>
                  <a:pt x="4013483" y="595836"/>
                </a:cubicBezTo>
              </a:path>
            </a:pathLst>
          </a:custGeom>
          <a:ln w="76200">
            <a:solidFill>
              <a:srgbClr val="FF0000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520" y="2276872"/>
            <a:ext cx="109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Neural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51520" y="5229200"/>
            <a:ext cx="157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Endocrine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43808" y="1484784"/>
            <a:ext cx="196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Electrical signal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411760" y="4653136"/>
            <a:ext cx="123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Hormone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4788024" y="2852936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neurotransmitter</a:t>
            </a:r>
            <a:endParaRPr lang="en-US" sz="1400" dirty="0"/>
          </a:p>
        </p:txBody>
      </p:sp>
      <p:cxnSp>
        <p:nvCxnSpPr>
          <p:cNvPr id="54" name="Straight Connector 53"/>
          <p:cNvCxnSpPr>
            <a:stCxn id="52" idx="0"/>
          </p:cNvCxnSpPr>
          <p:nvPr/>
        </p:nvCxnSpPr>
        <p:spPr bwMode="auto">
          <a:xfrm flipV="1">
            <a:off x="5534382" y="2420888"/>
            <a:ext cx="549786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948264" y="3573016"/>
            <a:ext cx="97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Glutamate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excitatory in CNS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Acetylcholine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Excites skeletal muscle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Noradrenaline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Causes vasoconstriction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The chemical type usually reflects the way that they act on the target tissues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Amino acid derivatives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Steroids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Peptides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Proteins</a:t>
            </a:r>
          </a:p>
          <a:p>
            <a:pPr marL="971550" lvl="1" indent="-571500">
              <a:buFont typeface="Arial"/>
              <a:buChar char="•"/>
            </a:pPr>
            <a:r>
              <a:rPr lang="en-US" dirty="0" smtClean="0"/>
              <a:t>Glycoproteins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6056" y="1484784"/>
            <a:ext cx="3839344" cy="1512168"/>
          </a:xfrm>
        </p:spPr>
        <p:txBody>
          <a:bodyPr/>
          <a:lstStyle/>
          <a:p>
            <a:r>
              <a:rPr lang="en-US" sz="3200" dirty="0" smtClean="0"/>
              <a:t>The need to communicate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4005064"/>
            <a:ext cx="3839344" cy="648072"/>
          </a:xfrm>
        </p:spPr>
        <p:txBody>
          <a:bodyPr/>
          <a:lstStyle/>
          <a:p>
            <a:r>
              <a:rPr lang="en-US" sz="2800" dirty="0" smtClean="0"/>
              <a:t>David Taylor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860032" y="1556792"/>
            <a:ext cx="0" cy="288032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IMG_1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56792"/>
            <a:ext cx="385629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Adrenaline and noradrenaline</a:t>
            </a:r>
          </a:p>
          <a:p>
            <a:pPr marL="971550" lvl="1" indent="-571500">
              <a:buFont typeface="Arial"/>
              <a:buChar char="•"/>
            </a:pPr>
            <a:r>
              <a:rPr lang="en-US" sz="2800" dirty="0" smtClean="0"/>
              <a:t>“</a:t>
            </a:r>
            <a:r>
              <a:rPr lang="en-US" sz="2800" dirty="0" err="1" smtClean="0"/>
              <a:t>catecholamines</a:t>
            </a:r>
            <a:r>
              <a:rPr lang="en-US" sz="2800" dirty="0" smtClean="0"/>
              <a:t>”, circulate free or weakly bound to albumin, short half-life. Bind to G-protein coupled receptors</a:t>
            </a:r>
          </a:p>
          <a:p>
            <a:pPr marL="0" indent="0"/>
            <a:r>
              <a:rPr lang="en-US" sz="3200" dirty="0" smtClean="0"/>
              <a:t>Thyroid hormones (T3 and T4)</a:t>
            </a:r>
          </a:p>
          <a:p>
            <a:pPr marL="971550" lvl="1" indent="-571500">
              <a:buFont typeface="Arial"/>
              <a:buChar char="•"/>
            </a:pPr>
            <a:r>
              <a:rPr lang="en-US" sz="2800" dirty="0" smtClean="0"/>
              <a:t>Circulate bound to plasma proteins. Long half lives. Transported through membranes and bind to nuclear receptors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Oestrogens</a:t>
            </a:r>
            <a:r>
              <a:rPr lang="en-US" dirty="0" smtClean="0"/>
              <a:t>, androgens aldosterone etc.,</a:t>
            </a:r>
          </a:p>
          <a:p>
            <a:r>
              <a:rPr lang="en-US" dirty="0" smtClean="0"/>
              <a:t>Circulate bound to plasma proteins, but readily diffuse through cell membrane. Bind to intracellular </a:t>
            </a:r>
            <a:r>
              <a:rPr lang="en-US" smtClean="0"/>
              <a:t>steroid receptors</a:t>
            </a:r>
            <a:endParaRPr lang="en-US" dirty="0"/>
          </a:p>
        </p:txBody>
      </p:sp>
      <p:pic>
        <p:nvPicPr>
          <p:cNvPr id="5" name="Content Placeholder 4" descr="Screen Shot 2014-10-11 at 11.04.48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45" b="-11345"/>
          <a:stretch>
            <a:fillRect/>
          </a:stretch>
        </p:blipFill>
        <p:spPr>
          <a:xfrm>
            <a:off x="4648200" y="1371600"/>
            <a:ext cx="4100513" cy="4953000"/>
          </a:xfrm>
        </p:spPr>
      </p:pic>
      <p:sp>
        <p:nvSpPr>
          <p:cNvPr id="6" name="TextBox 5"/>
          <p:cNvSpPr txBox="1"/>
          <p:nvPr/>
        </p:nvSpPr>
        <p:spPr>
          <a:xfrm>
            <a:off x="6876256" y="5589240"/>
            <a:ext cx="16899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10.1 from </a:t>
            </a:r>
          </a:p>
          <a:p>
            <a:r>
              <a:rPr lang="en-US" sz="1600" dirty="0" err="1" smtClean="0"/>
              <a:t>Naish</a:t>
            </a:r>
            <a:r>
              <a:rPr lang="en-US" sz="1600" dirty="0" smtClean="0"/>
              <a:t>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Edition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8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Peptides etc.,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Peptides, proteins and glycoproteins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Are usually carved from </a:t>
            </a:r>
            <a:r>
              <a:rPr lang="en-US" sz="2800" dirty="0" err="1" smtClean="0"/>
              <a:t>prohormones</a:t>
            </a:r>
            <a:r>
              <a:rPr lang="en-US" sz="2800" dirty="0" smtClean="0"/>
              <a:t> when needed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Then are secreted by exocytosis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And do not usually bind to plasma proteins.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They are very different in structure so their effects are mediated by several different mechanisms (see next lecture)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dirty="0" err="1" smtClean="0"/>
              <a:t>Thyrotropin</a:t>
            </a:r>
            <a:r>
              <a:rPr lang="en-US" sz="2800" dirty="0" smtClean="0"/>
              <a:t> releasing factor (TRH)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err="1" smtClean="0"/>
              <a:t>Gonadotrophin</a:t>
            </a:r>
            <a:r>
              <a:rPr lang="en-US" sz="2800" dirty="0" smtClean="0"/>
              <a:t> releasing hormone (</a:t>
            </a:r>
            <a:r>
              <a:rPr lang="en-US" sz="2800" dirty="0" err="1" smtClean="0"/>
              <a:t>GnRH</a:t>
            </a:r>
            <a:r>
              <a:rPr lang="en-US" sz="2800" dirty="0" smtClean="0"/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Adrenocorticotropic hormone (ACTH)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Antidiuretic hormone (ADH, Vasopressin)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Oxytocin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Glucagon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err="1" smtClean="0"/>
              <a:t>Somatostatin</a:t>
            </a:r>
            <a:endParaRPr lang="en-US" sz="2800" dirty="0" smtClean="0"/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Vasoactive intestinal polypeptide (VIP)</a:t>
            </a:r>
          </a:p>
          <a:p>
            <a:pPr marL="971550" lvl="1" indent="-571500">
              <a:buFont typeface="Arial"/>
              <a:buChar char="•"/>
            </a:pPr>
            <a:endParaRPr lang="en-US" dirty="0" smtClean="0"/>
          </a:p>
          <a:p>
            <a:pPr marL="971550" lvl="1" indent="-571500">
              <a:buFont typeface="Arial"/>
              <a:buChar char="•"/>
            </a:pPr>
            <a:endParaRPr lang="en-US" dirty="0" smtClean="0"/>
          </a:p>
          <a:p>
            <a:pPr marL="971550" lvl="1" indent="-5715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Insulin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Insulin-like growth factors (IGFs)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Growth Hormone (GH)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Prolactin (PRL)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Placental </a:t>
            </a:r>
            <a:r>
              <a:rPr lang="en-US" dirty="0" err="1" smtClean="0"/>
              <a:t>Lactogen</a:t>
            </a:r>
            <a:r>
              <a:rPr lang="en-US" dirty="0" smtClean="0"/>
              <a:t>(PL)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Parathyroid hormone (PTH)</a:t>
            </a:r>
          </a:p>
        </p:txBody>
      </p:sp>
    </p:spTree>
    <p:extLst>
      <p:ext uri="{BB962C8B-B14F-4D97-AF65-F5344CB8AC3E}">
        <p14:creationId xmlns:p14="http://schemas.microsoft.com/office/powerpoint/2010/main" val="21932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Proteins which are glycosylated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Thyroid Stimulating Hormone (TSH)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Follicle stimulating hormone (FSH)</a:t>
            </a:r>
          </a:p>
          <a:p>
            <a:pPr marL="571500" indent="-571500">
              <a:buFont typeface="Arial"/>
              <a:buChar char="•"/>
            </a:pPr>
            <a:r>
              <a:rPr lang="en-US" dirty="0" err="1" smtClean="0"/>
              <a:t>Luteinising</a:t>
            </a:r>
            <a:r>
              <a:rPr lang="en-US" dirty="0" smtClean="0"/>
              <a:t> Hormone (LH)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Chorionic </a:t>
            </a:r>
            <a:r>
              <a:rPr lang="en-US" dirty="0" err="1" smtClean="0"/>
              <a:t>gonadotrophin</a:t>
            </a:r>
            <a:r>
              <a:rPr lang="en-US" dirty="0" smtClean="0"/>
              <a:t> (</a:t>
            </a:r>
            <a:r>
              <a:rPr lang="en-US" dirty="0" err="1" smtClean="0"/>
              <a:t>hCG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will be looking at the way: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Insulin, glucagon, </a:t>
            </a:r>
            <a:r>
              <a:rPr lang="en-US" sz="2800" dirty="0" err="1" smtClean="0"/>
              <a:t>grehlin</a:t>
            </a:r>
            <a:r>
              <a:rPr lang="en-US" sz="2800" dirty="0" smtClean="0"/>
              <a:t>, </a:t>
            </a:r>
            <a:r>
              <a:rPr lang="en-US" sz="2800" dirty="0" err="1" smtClean="0"/>
              <a:t>leptin</a:t>
            </a:r>
            <a:r>
              <a:rPr lang="en-US" sz="2800" dirty="0" smtClean="0"/>
              <a:t> </a:t>
            </a:r>
            <a:r>
              <a:rPr lang="en-US" sz="2800" dirty="0" err="1" smtClean="0"/>
              <a:t>etc</a:t>
            </a:r>
            <a:r>
              <a:rPr lang="en-US" sz="2800" dirty="0" smtClean="0"/>
              <a:t> control glucose, lipids and metabolism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The renin-angiotensin/aldosterone system controls blood pressure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Hormones control reproduction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And probably many other examples, which show the importance of hormones in normal life and development.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1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Ligand/receptor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The molecule that is the signal is called a ligand.</a:t>
            </a: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It binds to a receptor which triggers the effect. 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There are several types of receptor, and we will focus on the main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G-protein coupled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Membrane bound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Activate other intracellular </a:t>
            </a:r>
            <a:r>
              <a:rPr lang="en-US" dirty="0" err="1" smtClean="0"/>
              <a:t>signalling</a:t>
            </a:r>
            <a:r>
              <a:rPr lang="en-US" dirty="0" smtClean="0"/>
              <a:t> processes through “second messengers”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3060" y="4660343"/>
            <a:ext cx="4135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4 in </a:t>
            </a:r>
            <a:r>
              <a:rPr lang="en-US" dirty="0" err="1" smtClean="0"/>
              <a:t>Naish</a:t>
            </a:r>
            <a:r>
              <a:rPr lang="en-US" dirty="0" smtClean="0"/>
              <a:t> (2009 edition) is excellent, but don</a:t>
            </a:r>
            <a:r>
              <a:rPr lang="fr-FR" dirty="0" smtClean="0"/>
              <a:t>’</a:t>
            </a:r>
            <a:r>
              <a:rPr lang="en-US" dirty="0" smtClean="0"/>
              <a:t>t expect to understand it all at this stage!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G-proteins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4114144" y="1371600"/>
            <a:ext cx="4827822" cy="4953000"/>
          </a:xfrm>
        </p:spPr>
        <p:txBody>
          <a:bodyPr/>
          <a:lstStyle/>
          <a:p>
            <a:r>
              <a:rPr lang="en-US" dirty="0" smtClean="0"/>
              <a:t>G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stimulates adenylate cyclase</a:t>
            </a:r>
          </a:p>
          <a:p>
            <a:endParaRPr lang="en-US" dirty="0"/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dirty="0"/>
              <a:t>i</a:t>
            </a:r>
            <a:r>
              <a:rPr lang="en-US" dirty="0" smtClean="0"/>
              <a:t>nhibits adenylate cyclase</a:t>
            </a:r>
          </a:p>
          <a:p>
            <a:endParaRPr lang="en-US" dirty="0"/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q</a:t>
            </a:r>
            <a:endParaRPr lang="en-US" dirty="0" smtClean="0"/>
          </a:p>
          <a:p>
            <a:r>
              <a:rPr lang="en-US" dirty="0" smtClean="0"/>
              <a:t>Activates phospholipase 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713678" y="2739526"/>
            <a:ext cx="3274523" cy="102863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45332" y="1722276"/>
            <a:ext cx="1949002" cy="3979830"/>
            <a:chOff x="1482951" y="1911204"/>
            <a:chExt cx="723979" cy="1454380"/>
          </a:xfrm>
        </p:grpSpPr>
        <p:grpSp>
          <p:nvGrpSpPr>
            <p:cNvPr id="4" name="Group 3"/>
            <p:cNvGrpSpPr/>
            <p:nvPr/>
          </p:nvGrpSpPr>
          <p:grpSpPr>
            <a:xfrm>
              <a:off x="1482951" y="1911204"/>
              <a:ext cx="723979" cy="1122783"/>
              <a:chOff x="1115616" y="2708920"/>
              <a:chExt cx="723979" cy="1122783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115616" y="2996952"/>
                <a:ext cx="288032" cy="64807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 bwMode="auto">
              <a:xfrm rot="10800000">
                <a:off x="1115616" y="2996952"/>
                <a:ext cx="288032" cy="216024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 bwMode="auto">
              <a:xfrm rot="16200000">
                <a:off x="1277634" y="3483006"/>
                <a:ext cx="144016" cy="108012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115616" y="2708920"/>
                <a:ext cx="288032" cy="432048"/>
                <a:chOff x="1115616" y="2708920"/>
                <a:chExt cx="288032" cy="432048"/>
              </a:xfrm>
              <a:solidFill>
                <a:schemeClr val="accent4">
                  <a:lumMod val="50000"/>
                  <a:lumOff val="50000"/>
                </a:schemeClr>
              </a:solidFill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1115616" y="2708920"/>
                  <a:ext cx="288032" cy="21602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16" name="Isosceles Triangle 15"/>
                <p:cNvSpPr/>
                <p:nvPr/>
              </p:nvSpPr>
              <p:spPr bwMode="auto">
                <a:xfrm rot="10800000">
                  <a:off x="1115616" y="2924944"/>
                  <a:ext cx="288032" cy="21602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331640" y="3255639"/>
                <a:ext cx="507955" cy="576064"/>
                <a:chOff x="1547664" y="3284984"/>
                <a:chExt cx="507955" cy="576064"/>
              </a:xfrm>
            </p:grpSpPr>
            <p:sp>
              <p:nvSpPr>
                <p:cNvPr id="10" name="Rounded Rectangle 9"/>
                <p:cNvSpPr/>
                <p:nvPr/>
              </p:nvSpPr>
              <p:spPr bwMode="auto">
                <a:xfrm>
                  <a:off x="1763688" y="3284984"/>
                  <a:ext cx="288032" cy="28803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  <a:ea typeface="ＭＳ Ｐゴシック" pitchFamily="48" charset="-128"/>
                      <a:cs typeface="ＭＳ Ｐゴシック" pitchFamily="48" charset="-128"/>
                    </a:rPr>
                    <a:t>   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767587" y="3573016"/>
                  <a:ext cx="288032" cy="288032"/>
                </a:xfrm>
                <a:prstGeom prst="roundRect">
                  <a:avLst>
                    <a:gd name="adj" fmla="val 1618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  <a:ea typeface="ＭＳ Ｐゴシック" pitchFamily="48" charset="-128"/>
                      <a:cs typeface="ＭＳ Ｐゴシック" pitchFamily="48" charset="-128"/>
                    </a:rPr>
                    <a:t>β</a:t>
                  </a:r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547664" y="3429000"/>
                  <a:ext cx="360040" cy="288032"/>
                  <a:chOff x="1547664" y="3429000"/>
                  <a:chExt cx="360040" cy="288032"/>
                </a:xfrm>
              </p:grpSpPr>
              <p:sp>
                <p:nvSpPr>
                  <p:cNvPr id="13" name="Isosceles Triangle 12"/>
                  <p:cNvSpPr/>
                  <p:nvPr/>
                </p:nvSpPr>
                <p:spPr bwMode="auto">
                  <a:xfrm rot="16200000">
                    <a:off x="1529662" y="3519010"/>
                    <a:ext cx="144016" cy="108012"/>
                  </a:xfrm>
                  <a:prstGeom prst="triangl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  <a:ea typeface="ＭＳ Ｐゴシック" pitchFamily="48" charset="-128"/>
                      <a:cs typeface="ＭＳ Ｐゴシック" pitchFamily="48" charset="-128"/>
                    </a:endParaRPr>
                  </a:p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  <a:ea typeface="ＭＳ Ｐゴシック" pitchFamily="48" charset="-128"/>
                      <a:cs typeface="ＭＳ Ｐゴシック" pitchFamily="48" charset="-128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1619672" y="3429000"/>
                    <a:ext cx="288032" cy="288032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48" charset="-128"/>
                        <a:cs typeface="ＭＳ Ｐゴシック" pitchFamily="48" charset="-128"/>
                      </a:rPr>
                      <a:t>G</a:t>
                    </a:r>
                    <a:r>
                      <a: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ＭＳ Ｐゴシック" pitchFamily="48" charset="-128"/>
                        <a:cs typeface="ＭＳ Ｐゴシック" pitchFamily="48" charset="-128"/>
                      </a:rPr>
                      <a:t>s</a:t>
                    </a:r>
                    <a:endParaRPr kumimoji="0" lang="en-US" sz="66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-112" charset="0"/>
                      <a:ea typeface="ＭＳ Ｐゴシック" pitchFamily="48" charset="-128"/>
                      <a:cs typeface="ＭＳ Ｐゴシック" pitchFamily="48" charset="-128"/>
                    </a:endParaRPr>
                  </a:p>
                </p:txBody>
              </p:sp>
            </p:grpSp>
          </p:grpSp>
        </p:grpSp>
        <p:sp>
          <p:nvSpPr>
            <p:cNvPr id="17" name="TextBox 16"/>
            <p:cNvSpPr txBox="1"/>
            <p:nvPr/>
          </p:nvSpPr>
          <p:spPr>
            <a:xfrm>
              <a:off x="1490328" y="3106896"/>
              <a:ext cx="460293" cy="258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GTP</a:t>
              </a:r>
              <a:endParaRPr lang="en-US" sz="1000" dirty="0"/>
            </a:p>
          </p:txBody>
        </p:sp>
        <p:cxnSp>
          <p:nvCxnSpPr>
            <p:cNvPr id="18" name="Straight Connector 17"/>
            <p:cNvCxnSpPr>
              <a:stCxn id="17" idx="0"/>
              <a:endCxn id="14" idx="3"/>
            </p:cNvCxnSpPr>
            <p:nvPr/>
          </p:nvCxnSpPr>
          <p:spPr bwMode="auto">
            <a:xfrm flipV="1">
              <a:off x="1720475" y="2847790"/>
              <a:ext cx="92690" cy="2591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Rectangle 19"/>
          <p:cNvSpPr/>
          <p:nvPr/>
        </p:nvSpPr>
        <p:spPr>
          <a:xfrm>
            <a:off x="3208554" y="4218482"/>
            <a:ext cx="3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Lucida Grande"/>
                <a:ea typeface="Lucida Grande"/>
                <a:cs typeface="Lucida Grande"/>
              </a:rPr>
              <a:t>β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02385" y="3399613"/>
            <a:ext cx="373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Lucida Grande"/>
                <a:ea typeface="Lucida Grande"/>
                <a:cs typeface="Lucida Grande"/>
              </a:rPr>
              <a:t>γ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0342" y="1836848"/>
            <a:ext cx="110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Ligand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5734" y="3705183"/>
            <a:ext cx="143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Receptor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467" y="3043918"/>
            <a:ext cx="165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To communicate with 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Reverend </a:t>
            </a:r>
            <a:r>
              <a:rPr lang="en-US" sz="2800" dirty="0" err="1" smtClean="0"/>
              <a:t>Dr</a:t>
            </a:r>
            <a:r>
              <a:rPr lang="en-US" sz="2800" dirty="0" smtClean="0"/>
              <a:t> David CM Taylor</a:t>
            </a:r>
          </a:p>
          <a:p>
            <a:r>
              <a:rPr lang="en-US" sz="2800" dirty="0" smtClean="0"/>
              <a:t>Reader in Medical Education</a:t>
            </a:r>
          </a:p>
          <a:p>
            <a:endParaRPr lang="en-US" sz="2800" dirty="0"/>
          </a:p>
          <a:p>
            <a:r>
              <a:rPr lang="en-US" sz="2800" dirty="0" smtClean="0"/>
              <a:t>Cedar House 4:27</a:t>
            </a:r>
          </a:p>
          <a:p>
            <a:endParaRPr lang="en-US" sz="2800" dirty="0"/>
          </a:p>
          <a:p>
            <a:r>
              <a:rPr lang="en-US" sz="2800" smtClean="0"/>
              <a:t>dcmt@liverpool.ac.uk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400" dirty="0" smtClean="0"/>
              <a:t>http://</a:t>
            </a:r>
            <a:r>
              <a:rPr lang="en-US" sz="2400" dirty="0" smtClean="0"/>
              <a:t>www.liverpool.ac.uk</a:t>
            </a:r>
            <a:r>
              <a:rPr lang="en-US" sz="2400" dirty="0" smtClean="0"/>
              <a:t>/~dcmt</a:t>
            </a:r>
            <a:endParaRPr lang="en-US" sz="2400" dirty="0"/>
          </a:p>
        </p:txBody>
      </p:sp>
      <p:pic>
        <p:nvPicPr>
          <p:cNvPr id="4" name="Picture 3" descr="IMG_0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3708874" cy="3384376"/>
          </a:xfrm>
          <a:prstGeom prst="rect">
            <a:avLst/>
          </a:prstGeom>
        </p:spPr>
      </p:pic>
      <p:pic>
        <p:nvPicPr>
          <p:cNvPr id="5" name="Picture 5" descr="LVP_UNI_LOGO_Panton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6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cAMP</a:t>
            </a:r>
            <a:r>
              <a:rPr lang="en-US" dirty="0" smtClean="0"/>
              <a:t> as second messenger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55576" y="2348880"/>
            <a:ext cx="727280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82951" y="1911204"/>
            <a:ext cx="720080" cy="1122783"/>
            <a:chOff x="1115616" y="2708920"/>
            <a:chExt cx="720080" cy="1122783"/>
          </a:xfrm>
        </p:grpSpPr>
        <p:sp>
          <p:nvSpPr>
            <p:cNvPr id="5" name="Rectangle 4"/>
            <p:cNvSpPr/>
            <p:nvPr/>
          </p:nvSpPr>
          <p:spPr bwMode="auto">
            <a:xfrm>
              <a:off x="1115616" y="2996952"/>
              <a:ext cx="288032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 rot="10800000">
              <a:off x="1115616" y="2996952"/>
              <a:ext cx="288032" cy="216024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7" name="Isosceles Triangle 6"/>
            <p:cNvSpPr/>
            <p:nvPr/>
          </p:nvSpPr>
          <p:spPr bwMode="auto">
            <a:xfrm rot="16200000">
              <a:off x="1277634" y="3483006"/>
              <a:ext cx="144016" cy="108012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15616" y="2708920"/>
              <a:ext cx="288032" cy="432048"/>
              <a:chOff x="1115616" y="2708920"/>
              <a:chExt cx="288032" cy="432048"/>
            </a:xfrm>
            <a:solidFill>
              <a:schemeClr val="accent4">
                <a:lumMod val="50000"/>
                <a:lumOff val="50000"/>
              </a:schemeClr>
            </a:solidFill>
          </p:grpSpPr>
          <p:sp>
            <p:nvSpPr>
              <p:cNvPr id="11" name="Rectangle 10"/>
              <p:cNvSpPr/>
              <p:nvPr/>
            </p:nvSpPr>
            <p:spPr bwMode="auto">
              <a:xfrm>
                <a:off x="1115616" y="2708920"/>
                <a:ext cx="288032" cy="21602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10800000">
                <a:off x="1115616" y="2924944"/>
                <a:ext cx="288032" cy="21602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331640" y="3255639"/>
              <a:ext cx="504056" cy="576064"/>
              <a:chOff x="1547664" y="3284984"/>
              <a:chExt cx="504056" cy="576064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1763688" y="3284984"/>
                <a:ext cx="288032" cy="28803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rPr>
                  <a:t>γ</a:t>
                </a:r>
                <a:endParaRPr kumimoji="0" 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1763688" y="3573016"/>
                <a:ext cx="288032" cy="288032"/>
              </a:xfrm>
              <a:prstGeom prst="roundRect">
                <a:avLst>
                  <a:gd name="adj" fmla="val 161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rPr>
                  <a:t>β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547664" y="3429000"/>
                <a:ext cx="360040" cy="288032"/>
                <a:chOff x="1547664" y="3429000"/>
                <a:chExt cx="360040" cy="288032"/>
              </a:xfrm>
            </p:grpSpPr>
            <p:sp>
              <p:nvSpPr>
                <p:cNvPr id="10" name="Isosceles Triangle 9"/>
                <p:cNvSpPr/>
                <p:nvPr/>
              </p:nvSpPr>
              <p:spPr bwMode="auto">
                <a:xfrm rot="16200000">
                  <a:off x="1529662" y="3519010"/>
                  <a:ext cx="144016" cy="108012"/>
                </a:xfrm>
                <a:prstGeom prst="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1619672" y="3429000"/>
                  <a:ext cx="288032" cy="28803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  <a:ea typeface="ＭＳ Ｐゴシック" pitchFamily="48" charset="-128"/>
                      <a:cs typeface="ＭＳ Ｐゴシック" pitchFamily="48" charset="-128"/>
                    </a:rPr>
                    <a:t>G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6257646" y="1937826"/>
            <a:ext cx="720080" cy="1080120"/>
            <a:chOff x="6026749" y="1927329"/>
            <a:chExt cx="720080" cy="1080120"/>
          </a:xfrm>
        </p:grpSpPr>
        <p:sp>
          <p:nvSpPr>
            <p:cNvPr id="19" name="Rectangle 18"/>
            <p:cNvSpPr/>
            <p:nvPr/>
          </p:nvSpPr>
          <p:spPr bwMode="auto">
            <a:xfrm flipH="1">
              <a:off x="6458797" y="2215361"/>
              <a:ext cx="288032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0800000" flipH="1">
              <a:off x="6458797" y="2215361"/>
              <a:ext cx="288032" cy="216024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 rot="5400000" flipH="1">
              <a:off x="6440795" y="2665411"/>
              <a:ext cx="144016" cy="108012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 flipH="1">
              <a:off x="6458797" y="1927329"/>
              <a:ext cx="288032" cy="432048"/>
              <a:chOff x="1115616" y="2708920"/>
              <a:chExt cx="288032" cy="432048"/>
            </a:xfrm>
            <a:solidFill>
              <a:schemeClr val="accent4">
                <a:lumMod val="75000"/>
                <a:lumOff val="25000"/>
              </a:schemeClr>
            </a:solidFill>
          </p:grpSpPr>
          <p:sp>
            <p:nvSpPr>
              <p:cNvPr id="23" name="Rectangle 22"/>
              <p:cNvSpPr/>
              <p:nvPr/>
            </p:nvSpPr>
            <p:spPr bwMode="auto">
              <a:xfrm>
                <a:off x="1115616" y="2708920"/>
                <a:ext cx="288032" cy="21602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 bwMode="auto">
              <a:xfrm rot="10800000">
                <a:off x="1115616" y="2924944"/>
                <a:ext cx="288032" cy="21602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6026749" y="2431385"/>
              <a:ext cx="504056" cy="576064"/>
              <a:chOff x="1547664" y="3284984"/>
              <a:chExt cx="504056" cy="576064"/>
            </a:xfrm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1763688" y="3284984"/>
                <a:ext cx="288032" cy="28803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rPr>
                  <a:t>γ</a:t>
                </a:r>
                <a:endParaRPr kumimoji="0" 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1763688" y="3573016"/>
                <a:ext cx="288032" cy="288032"/>
              </a:xfrm>
              <a:prstGeom prst="roundRect">
                <a:avLst>
                  <a:gd name="adj" fmla="val 161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rPr>
                  <a:t>β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547664" y="3429000"/>
                <a:ext cx="360040" cy="288032"/>
                <a:chOff x="1547664" y="3429000"/>
                <a:chExt cx="360040" cy="288032"/>
              </a:xfrm>
            </p:grpSpPr>
            <p:sp>
              <p:nvSpPr>
                <p:cNvPr id="29" name="Isosceles Triangle 28"/>
                <p:cNvSpPr/>
                <p:nvPr/>
              </p:nvSpPr>
              <p:spPr bwMode="auto">
                <a:xfrm rot="16200000">
                  <a:off x="1529662" y="3519010"/>
                  <a:ext cx="144016" cy="108012"/>
                </a:xfrm>
                <a:prstGeom prst="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1619672" y="3429000"/>
                  <a:ext cx="288032" cy="28803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  <a:ea typeface="ＭＳ Ｐゴシック" pitchFamily="48" charset="-128"/>
                      <a:cs typeface="ＭＳ Ｐゴシック" pitchFamily="48" charset="-128"/>
                    </a:rPr>
                    <a:t>G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</p:grpSp>
      <p:sp>
        <p:nvSpPr>
          <p:cNvPr id="33" name="Rounded Rectangle 32"/>
          <p:cNvSpPr/>
          <p:nvPr/>
        </p:nvSpPr>
        <p:spPr bwMode="auto">
          <a:xfrm>
            <a:off x="3589381" y="2141239"/>
            <a:ext cx="1280422" cy="7662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rPr>
              <a:t>Adenylate cyclase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2256482" y="2498112"/>
            <a:ext cx="1280422" cy="104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896260" y="2503564"/>
            <a:ext cx="1280422" cy="104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928179" y="3484762"/>
            <a:ext cx="76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67211" y="3862627"/>
            <a:ext cx="99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cAMP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09067" y="3873123"/>
            <a:ext cx="85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193510" y="494374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Inactive PKA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59307" y="4943743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Protein kinase 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10961" y="5898903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803881" y="5898903"/>
            <a:ext cx="268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Protein-phosphate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13321" y="1994291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36547" y="2025781"/>
            <a:ext cx="40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3264027" y="2928847"/>
            <a:ext cx="1291219" cy="944274"/>
          </a:xfrm>
          <a:custGeom>
            <a:avLst/>
            <a:gdLst>
              <a:gd name="connsiteX0" fmla="*/ 0 w 1186580"/>
              <a:gd name="connsiteY0" fmla="*/ 0 h 352344"/>
              <a:gd name="connsiteX1" fmla="*/ 1133488 w 1186580"/>
              <a:gd name="connsiteY1" fmla="*/ 314889 h 352344"/>
              <a:gd name="connsiteX2" fmla="*/ 1102002 w 1186580"/>
              <a:gd name="connsiteY2" fmla="*/ 304392 h 352344"/>
              <a:gd name="connsiteX0" fmla="*/ 0 w 1184726"/>
              <a:gd name="connsiteY0" fmla="*/ 209925 h 528204"/>
              <a:gd name="connsiteX1" fmla="*/ 1133488 w 1184726"/>
              <a:gd name="connsiteY1" fmla="*/ 524814 h 528204"/>
              <a:gd name="connsiteX2" fmla="*/ 1091507 w 1184726"/>
              <a:gd name="connsiteY2" fmla="*/ 0 h 528204"/>
              <a:gd name="connsiteX0" fmla="*/ 0 w 1091507"/>
              <a:gd name="connsiteY0" fmla="*/ 547816 h 559840"/>
              <a:gd name="connsiteX1" fmla="*/ 902593 w 1091507"/>
              <a:gd name="connsiteY1" fmla="*/ 2011 h 559840"/>
              <a:gd name="connsiteX2" fmla="*/ 1091507 w 1091507"/>
              <a:gd name="connsiteY2" fmla="*/ 337891 h 559840"/>
              <a:gd name="connsiteX0" fmla="*/ 0 w 1290917"/>
              <a:gd name="connsiteY0" fmla="*/ 549954 h 941366"/>
              <a:gd name="connsiteX1" fmla="*/ 902593 w 1290917"/>
              <a:gd name="connsiteY1" fmla="*/ 4149 h 941366"/>
              <a:gd name="connsiteX2" fmla="*/ 1290917 w 1290917"/>
              <a:gd name="connsiteY2" fmla="*/ 938316 h 941366"/>
              <a:gd name="connsiteX0" fmla="*/ 0 w 1291219"/>
              <a:gd name="connsiteY0" fmla="*/ 549954 h 938316"/>
              <a:gd name="connsiteX1" fmla="*/ 902593 w 1291219"/>
              <a:gd name="connsiteY1" fmla="*/ 4149 h 938316"/>
              <a:gd name="connsiteX2" fmla="*/ 1290917 w 1291219"/>
              <a:gd name="connsiteY2" fmla="*/ 938316 h 938316"/>
              <a:gd name="connsiteX0" fmla="*/ 0 w 1291219"/>
              <a:gd name="connsiteY0" fmla="*/ 555912 h 944274"/>
              <a:gd name="connsiteX1" fmla="*/ 902593 w 1291219"/>
              <a:gd name="connsiteY1" fmla="*/ 10107 h 944274"/>
              <a:gd name="connsiteX2" fmla="*/ 1290917 w 1291219"/>
              <a:gd name="connsiteY2" fmla="*/ 944274 h 94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219" h="944274">
                <a:moveTo>
                  <a:pt x="0" y="555912"/>
                </a:moveTo>
                <a:cubicBezTo>
                  <a:pt x="241390" y="199039"/>
                  <a:pt x="687440" y="-54620"/>
                  <a:pt x="902593" y="10107"/>
                </a:cubicBezTo>
                <a:cubicBezTo>
                  <a:pt x="1117746" y="74834"/>
                  <a:pt x="1299663" y="828816"/>
                  <a:pt x="1290917" y="944274"/>
                </a:cubicBezTo>
              </a:path>
            </a:pathLst>
          </a:custGeom>
          <a:ln w="50800">
            <a:solidFill>
              <a:schemeClr val="tx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50" name="Straight Arrow Connector 49"/>
          <p:cNvCxnSpPr>
            <a:stCxn id="40" idx="3"/>
            <a:endCxn id="41" idx="1"/>
          </p:cNvCxnSpPr>
          <p:nvPr/>
        </p:nvCxnSpPr>
        <p:spPr bwMode="auto">
          <a:xfrm>
            <a:off x="4967154" y="4093460"/>
            <a:ext cx="2641913" cy="1049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42" idx="3"/>
            <a:endCxn id="43" idx="1"/>
          </p:cNvCxnSpPr>
          <p:nvPr/>
        </p:nvCxnSpPr>
        <p:spPr bwMode="auto">
          <a:xfrm>
            <a:off x="4135067" y="5174576"/>
            <a:ext cx="72424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45" idx="1"/>
          </p:cNvCxnSpPr>
          <p:nvPr/>
        </p:nvCxnSpPr>
        <p:spPr bwMode="auto">
          <a:xfrm flipV="1">
            <a:off x="4539354" y="6129736"/>
            <a:ext cx="1264527" cy="2644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40" idx="2"/>
          </p:cNvCxnSpPr>
          <p:nvPr/>
        </p:nvCxnSpPr>
        <p:spPr bwMode="auto">
          <a:xfrm>
            <a:off x="4467183" y="4324292"/>
            <a:ext cx="14295" cy="7454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207317" y="5358379"/>
            <a:ext cx="14295" cy="7454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4995746" y="3600221"/>
            <a:ext cx="235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phosphodiesterase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28536" y="1364515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Ligand 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108244" y="1364514"/>
            <a:ext cx="139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Ligand 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490328" y="3106896"/>
            <a:ext cx="445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GTP</a:t>
            </a:r>
            <a:endParaRPr lang="en-US" sz="1000" dirty="0"/>
          </a:p>
        </p:txBody>
      </p:sp>
      <p:cxnSp>
        <p:nvCxnSpPr>
          <p:cNvPr id="64" name="Straight Connector 63"/>
          <p:cNvCxnSpPr>
            <a:stCxn id="62" idx="0"/>
            <a:endCxn id="9" idx="3"/>
          </p:cNvCxnSpPr>
          <p:nvPr/>
        </p:nvCxnSpPr>
        <p:spPr bwMode="auto">
          <a:xfrm flipV="1">
            <a:off x="1713312" y="2847790"/>
            <a:ext cx="99852" cy="259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617484" y="3133341"/>
            <a:ext cx="445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GTP</a:t>
            </a:r>
            <a:endParaRPr lang="en-US" sz="1000" dirty="0"/>
          </a:p>
        </p:txBody>
      </p:sp>
      <p:cxnSp>
        <p:nvCxnSpPr>
          <p:cNvPr id="67" name="Straight Connector 66"/>
          <p:cNvCxnSpPr>
            <a:stCxn id="66" idx="0"/>
            <a:endCxn id="29" idx="2"/>
          </p:cNvCxnSpPr>
          <p:nvPr/>
        </p:nvCxnSpPr>
        <p:spPr bwMode="auto">
          <a:xfrm flipH="1" flipV="1">
            <a:off x="6653690" y="2801922"/>
            <a:ext cx="186778" cy="331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78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 tyrosine kinases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200" dirty="0" smtClean="0"/>
              <a:t>Receptor tyrosine kinase is a </a:t>
            </a:r>
            <a:r>
              <a:rPr lang="en-US" sz="3200" dirty="0" err="1" smtClean="0"/>
              <a:t>transmembrane</a:t>
            </a:r>
            <a:r>
              <a:rPr lang="en-US" sz="3200" dirty="0" smtClean="0"/>
              <a:t> protein which is normally inactive.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When the ligand binds (e.g. insulin), the receptor subunits aggregate, and the tyrosine molecules become phosphorylated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other intracellular proteins then bind to the tyrosine kinase and are activated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4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dirty="0" smtClean="0"/>
              <a:t>Hormones like the steroid hormones are lipid soluble  and can diffuse through the plasma membrane.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Inside the cell they bind to their receptors, causing a conformational change.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The conformational change allows a dimer to form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The dimer binds to recognition sites on DNA and triggers </a:t>
            </a:r>
            <a:r>
              <a:rPr lang="en-US" sz="2800" dirty="0"/>
              <a:t>(or sometimes inhibits) </a:t>
            </a:r>
            <a:r>
              <a:rPr lang="en-US" sz="2800" dirty="0" smtClean="0"/>
              <a:t>transcription of specific genes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74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Ligand gated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dirty="0" smtClean="0"/>
              <a:t>A simple example is the acetylcholine receptor in muscle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Acetylcholine binds to a receptor which opens a channel to allow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into the cell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The influx of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n-US" sz="2800" dirty="0" err="1" smtClean="0"/>
              <a:t>depolarises</a:t>
            </a:r>
            <a:r>
              <a:rPr lang="en-US" sz="2800" dirty="0" smtClean="0"/>
              <a:t> the cell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 err="1" smtClean="0"/>
              <a:t>depolarisation</a:t>
            </a:r>
            <a:r>
              <a:rPr lang="en-US" sz="2800" dirty="0" smtClean="0"/>
              <a:t> causes the release of intracellular Ca</a:t>
            </a:r>
            <a:r>
              <a:rPr lang="en-US" sz="2800" baseline="30000" dirty="0" smtClean="0"/>
              <a:t>2+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Which allows the actin and myosin to bind together, and contraction to occur.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07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71600"/>
            <a:ext cx="8004281" cy="495300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400" dirty="0" smtClean="0"/>
              <a:t>Cells in the body are mostly impermeable to Na</a:t>
            </a:r>
            <a:r>
              <a:rPr lang="en-US" sz="2400" baseline="30000" dirty="0" smtClean="0"/>
              <a:t>+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and mostly permeable to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and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en-US" sz="2400" dirty="0" smtClean="0"/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Intracellular proteins are negatively charged and can’t leave the cell.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When the cell is “at rest” the membrane potential is a compromise between the charge carried by the diffusible ions, and the concentration gradient for each ion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Normally this is about -90mV, or -70mV in excitable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15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in </a:t>
            </a:r>
            <a:r>
              <a:rPr lang="en-US" dirty="0" err="1" smtClean="0"/>
              <a:t>neurones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74291" y="2351164"/>
            <a:ext cx="5394566" cy="34847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37261" y="2586545"/>
            <a:ext cx="5079709" cy="3210874"/>
          </a:xfrm>
          <a:custGeom>
            <a:avLst/>
            <a:gdLst>
              <a:gd name="connsiteX0" fmla="*/ 0 w 3222047"/>
              <a:gd name="connsiteY0" fmla="*/ 0 h 182127"/>
              <a:gd name="connsiteX1" fmla="*/ 3222047 w 3222047"/>
              <a:gd name="connsiteY1" fmla="*/ 115459 h 182127"/>
              <a:gd name="connsiteX0" fmla="*/ 0 w 3222047"/>
              <a:gd name="connsiteY0" fmla="*/ 210172 h 360129"/>
              <a:gd name="connsiteX1" fmla="*/ 461792 w 3222047"/>
              <a:gd name="connsiteY1" fmla="*/ 247 h 360129"/>
              <a:gd name="connsiteX2" fmla="*/ 3222047 w 3222047"/>
              <a:gd name="connsiteY2" fmla="*/ 325631 h 360129"/>
              <a:gd name="connsiteX0" fmla="*/ 0 w 3222047"/>
              <a:gd name="connsiteY0" fmla="*/ 2719385 h 2834844"/>
              <a:gd name="connsiteX1" fmla="*/ 461792 w 3222047"/>
              <a:gd name="connsiteY1" fmla="*/ 2509460 h 2834844"/>
              <a:gd name="connsiteX2" fmla="*/ 1091508 w 3222047"/>
              <a:gd name="connsiteY2" fmla="*/ 852 h 2834844"/>
              <a:gd name="connsiteX3" fmla="*/ 3222047 w 3222047"/>
              <a:gd name="connsiteY3" fmla="*/ 2834844 h 2834844"/>
              <a:gd name="connsiteX0" fmla="*/ 0 w 3222047"/>
              <a:gd name="connsiteY0" fmla="*/ 2724495 h 3099690"/>
              <a:gd name="connsiteX1" fmla="*/ 461792 w 3222047"/>
              <a:gd name="connsiteY1" fmla="*/ 2514570 h 3099690"/>
              <a:gd name="connsiteX2" fmla="*/ 1091508 w 3222047"/>
              <a:gd name="connsiteY2" fmla="*/ 5962 h 3099690"/>
              <a:gd name="connsiteX3" fmla="*/ 2214501 w 3222047"/>
              <a:gd name="connsiteY3" fmla="*/ 2944917 h 3099690"/>
              <a:gd name="connsiteX4" fmla="*/ 3222047 w 3222047"/>
              <a:gd name="connsiteY4" fmla="*/ 2839954 h 3099690"/>
              <a:gd name="connsiteX0" fmla="*/ 0 w 5069214"/>
              <a:gd name="connsiteY0" fmla="*/ 2724495 h 3077519"/>
              <a:gd name="connsiteX1" fmla="*/ 461792 w 5069214"/>
              <a:gd name="connsiteY1" fmla="*/ 2514570 h 3077519"/>
              <a:gd name="connsiteX2" fmla="*/ 1091508 w 5069214"/>
              <a:gd name="connsiteY2" fmla="*/ 5962 h 3077519"/>
              <a:gd name="connsiteX3" fmla="*/ 2214501 w 5069214"/>
              <a:gd name="connsiteY3" fmla="*/ 2944917 h 3077519"/>
              <a:gd name="connsiteX4" fmla="*/ 5069214 w 5069214"/>
              <a:gd name="connsiteY4" fmla="*/ 2661517 h 3077519"/>
              <a:gd name="connsiteX0" fmla="*/ 0 w 5069214"/>
              <a:gd name="connsiteY0" fmla="*/ 2535562 h 3077519"/>
              <a:gd name="connsiteX1" fmla="*/ 461792 w 5069214"/>
              <a:gd name="connsiteY1" fmla="*/ 2514570 h 3077519"/>
              <a:gd name="connsiteX2" fmla="*/ 1091508 w 5069214"/>
              <a:gd name="connsiteY2" fmla="*/ 5962 h 3077519"/>
              <a:gd name="connsiteX3" fmla="*/ 2214501 w 5069214"/>
              <a:gd name="connsiteY3" fmla="*/ 2944917 h 3077519"/>
              <a:gd name="connsiteX4" fmla="*/ 5069214 w 5069214"/>
              <a:gd name="connsiteY4" fmla="*/ 2661517 h 3077519"/>
              <a:gd name="connsiteX0" fmla="*/ 0 w 5100700"/>
              <a:gd name="connsiteY0" fmla="*/ 2860946 h 3077519"/>
              <a:gd name="connsiteX1" fmla="*/ 493278 w 5100700"/>
              <a:gd name="connsiteY1" fmla="*/ 2514570 h 3077519"/>
              <a:gd name="connsiteX2" fmla="*/ 1122994 w 5100700"/>
              <a:gd name="connsiteY2" fmla="*/ 5962 h 3077519"/>
              <a:gd name="connsiteX3" fmla="*/ 2245987 w 5100700"/>
              <a:gd name="connsiteY3" fmla="*/ 2944917 h 3077519"/>
              <a:gd name="connsiteX4" fmla="*/ 5100700 w 5100700"/>
              <a:gd name="connsiteY4" fmla="*/ 2661517 h 3077519"/>
              <a:gd name="connsiteX0" fmla="*/ 0 w 5100700"/>
              <a:gd name="connsiteY0" fmla="*/ 2860946 h 3077519"/>
              <a:gd name="connsiteX1" fmla="*/ 797641 w 5100700"/>
              <a:gd name="connsiteY1" fmla="*/ 2535562 h 3077519"/>
              <a:gd name="connsiteX2" fmla="*/ 1122994 w 5100700"/>
              <a:gd name="connsiteY2" fmla="*/ 5962 h 3077519"/>
              <a:gd name="connsiteX3" fmla="*/ 2245987 w 5100700"/>
              <a:gd name="connsiteY3" fmla="*/ 2944917 h 3077519"/>
              <a:gd name="connsiteX4" fmla="*/ 5100700 w 5100700"/>
              <a:gd name="connsiteY4" fmla="*/ 2661517 h 3077519"/>
              <a:gd name="connsiteX0" fmla="*/ 0 w 5100700"/>
              <a:gd name="connsiteY0" fmla="*/ 2829528 h 3046101"/>
              <a:gd name="connsiteX1" fmla="*/ 797641 w 5100700"/>
              <a:gd name="connsiteY1" fmla="*/ 2504144 h 3046101"/>
              <a:gd name="connsiteX2" fmla="*/ 1490328 w 5100700"/>
              <a:gd name="connsiteY2" fmla="*/ 6033 h 3046101"/>
              <a:gd name="connsiteX3" fmla="*/ 2245987 w 5100700"/>
              <a:gd name="connsiteY3" fmla="*/ 2913499 h 3046101"/>
              <a:gd name="connsiteX4" fmla="*/ 5100700 w 5100700"/>
              <a:gd name="connsiteY4" fmla="*/ 2630099 h 3046101"/>
              <a:gd name="connsiteX0" fmla="*/ 0 w 5100700"/>
              <a:gd name="connsiteY0" fmla="*/ 2829528 h 3046101"/>
              <a:gd name="connsiteX1" fmla="*/ 335848 w 5100700"/>
              <a:gd name="connsiteY1" fmla="*/ 267208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850523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079709"/>
              <a:gd name="connsiteY0" fmla="*/ 2829528 h 3076313"/>
              <a:gd name="connsiteX1" fmla="*/ 356839 w 5079709"/>
              <a:gd name="connsiteY1" fmla="*/ 2787546 h 3076313"/>
              <a:gd name="connsiteX2" fmla="*/ 797641 w 5079709"/>
              <a:gd name="connsiteY2" fmla="*/ 2504144 h 3076313"/>
              <a:gd name="connsiteX3" fmla="*/ 1490328 w 5079709"/>
              <a:gd name="connsiteY3" fmla="*/ 6033 h 3076313"/>
              <a:gd name="connsiteX4" fmla="*/ 2245987 w 5079709"/>
              <a:gd name="connsiteY4" fmla="*/ 2913499 h 3076313"/>
              <a:gd name="connsiteX5" fmla="*/ 5079709 w 5079709"/>
              <a:gd name="connsiteY5" fmla="*/ 2861017 h 3076313"/>
              <a:gd name="connsiteX0" fmla="*/ 0 w 5079709"/>
              <a:gd name="connsiteY0" fmla="*/ 2829528 h 3141762"/>
              <a:gd name="connsiteX1" fmla="*/ 356839 w 5079709"/>
              <a:gd name="connsiteY1" fmla="*/ 2787546 h 3141762"/>
              <a:gd name="connsiteX2" fmla="*/ 797641 w 5079709"/>
              <a:gd name="connsiteY2" fmla="*/ 2504144 h 3141762"/>
              <a:gd name="connsiteX3" fmla="*/ 1490328 w 5079709"/>
              <a:gd name="connsiteY3" fmla="*/ 6033 h 3141762"/>
              <a:gd name="connsiteX4" fmla="*/ 2245987 w 5079709"/>
              <a:gd name="connsiteY4" fmla="*/ 2913499 h 3141762"/>
              <a:gd name="connsiteX5" fmla="*/ 3883249 w 5079709"/>
              <a:gd name="connsiteY5" fmla="*/ 2944989 h 3141762"/>
              <a:gd name="connsiteX6" fmla="*/ 5079709 w 5079709"/>
              <a:gd name="connsiteY6" fmla="*/ 2861017 h 3141762"/>
              <a:gd name="connsiteX0" fmla="*/ 0 w 5079709"/>
              <a:gd name="connsiteY0" fmla="*/ 2829528 h 3125161"/>
              <a:gd name="connsiteX1" fmla="*/ 356839 w 5079709"/>
              <a:gd name="connsiteY1" fmla="*/ 2787546 h 3125161"/>
              <a:gd name="connsiteX2" fmla="*/ 797641 w 5079709"/>
              <a:gd name="connsiteY2" fmla="*/ 2504144 h 3125161"/>
              <a:gd name="connsiteX3" fmla="*/ 1490328 w 5079709"/>
              <a:gd name="connsiteY3" fmla="*/ 6033 h 3125161"/>
              <a:gd name="connsiteX4" fmla="*/ 2245987 w 5079709"/>
              <a:gd name="connsiteY4" fmla="*/ 2913499 h 3125161"/>
              <a:gd name="connsiteX5" fmla="*/ 3904240 w 5079709"/>
              <a:gd name="connsiteY5" fmla="*/ 2882012 h 3125161"/>
              <a:gd name="connsiteX6" fmla="*/ 5079709 w 5079709"/>
              <a:gd name="connsiteY6" fmla="*/ 2861017 h 3125161"/>
              <a:gd name="connsiteX0" fmla="*/ 0 w 5079709"/>
              <a:gd name="connsiteY0" fmla="*/ 2829528 h 3118572"/>
              <a:gd name="connsiteX1" fmla="*/ 356839 w 5079709"/>
              <a:gd name="connsiteY1" fmla="*/ 2787546 h 3118572"/>
              <a:gd name="connsiteX2" fmla="*/ 797641 w 5079709"/>
              <a:gd name="connsiteY2" fmla="*/ 2504144 h 3118572"/>
              <a:gd name="connsiteX3" fmla="*/ 1490328 w 5079709"/>
              <a:gd name="connsiteY3" fmla="*/ 6033 h 3118572"/>
              <a:gd name="connsiteX4" fmla="*/ 2245987 w 5079709"/>
              <a:gd name="connsiteY4" fmla="*/ 2913499 h 3118572"/>
              <a:gd name="connsiteX5" fmla="*/ 3904240 w 5079709"/>
              <a:gd name="connsiteY5" fmla="*/ 2854253 h 3118572"/>
              <a:gd name="connsiteX6" fmla="*/ 5079709 w 5079709"/>
              <a:gd name="connsiteY6" fmla="*/ 2861017 h 3118572"/>
              <a:gd name="connsiteX0" fmla="*/ 0 w 5079709"/>
              <a:gd name="connsiteY0" fmla="*/ 2829528 h 3118572"/>
              <a:gd name="connsiteX1" fmla="*/ 356839 w 5079709"/>
              <a:gd name="connsiteY1" fmla="*/ 2787546 h 3118572"/>
              <a:gd name="connsiteX2" fmla="*/ 797641 w 5079709"/>
              <a:gd name="connsiteY2" fmla="*/ 2504144 h 3118572"/>
              <a:gd name="connsiteX3" fmla="*/ 1490328 w 5079709"/>
              <a:gd name="connsiteY3" fmla="*/ 6033 h 3118572"/>
              <a:gd name="connsiteX4" fmla="*/ 2245987 w 5079709"/>
              <a:gd name="connsiteY4" fmla="*/ 2913499 h 3118572"/>
              <a:gd name="connsiteX5" fmla="*/ 3904240 w 5079709"/>
              <a:gd name="connsiteY5" fmla="*/ 2854253 h 3118572"/>
              <a:gd name="connsiteX6" fmla="*/ 5079709 w 5079709"/>
              <a:gd name="connsiteY6" fmla="*/ 2833258 h 3118572"/>
              <a:gd name="connsiteX0" fmla="*/ 0 w 5079709"/>
              <a:gd name="connsiteY0" fmla="*/ 2829528 h 3210874"/>
              <a:gd name="connsiteX1" fmla="*/ 356839 w 5079709"/>
              <a:gd name="connsiteY1" fmla="*/ 2787546 h 3210874"/>
              <a:gd name="connsiteX2" fmla="*/ 797641 w 5079709"/>
              <a:gd name="connsiteY2" fmla="*/ 2504144 h 3210874"/>
              <a:gd name="connsiteX3" fmla="*/ 1490328 w 5079709"/>
              <a:gd name="connsiteY3" fmla="*/ 6033 h 3210874"/>
              <a:gd name="connsiteX4" fmla="*/ 2245987 w 5079709"/>
              <a:gd name="connsiteY4" fmla="*/ 2913499 h 3210874"/>
              <a:gd name="connsiteX5" fmla="*/ 3904240 w 5079709"/>
              <a:gd name="connsiteY5" fmla="*/ 2854253 h 3210874"/>
              <a:gd name="connsiteX6" fmla="*/ 5079709 w 5079709"/>
              <a:gd name="connsiteY6" fmla="*/ 2833258 h 32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709" h="3210874">
                <a:moveTo>
                  <a:pt x="0" y="2829528"/>
                </a:moveTo>
                <a:cubicBezTo>
                  <a:pt x="55975" y="2803288"/>
                  <a:pt x="223899" y="2841777"/>
                  <a:pt x="356839" y="2787546"/>
                </a:cubicBezTo>
                <a:cubicBezTo>
                  <a:pt x="584237" y="2659841"/>
                  <a:pt x="510770" y="2707072"/>
                  <a:pt x="797641" y="2504144"/>
                </a:cubicBezTo>
                <a:cubicBezTo>
                  <a:pt x="1068769" y="2493648"/>
                  <a:pt x="1030286" y="-48198"/>
                  <a:pt x="1490328" y="6033"/>
                </a:cubicBezTo>
                <a:cubicBezTo>
                  <a:pt x="1805186" y="-140915"/>
                  <a:pt x="1890897" y="2441167"/>
                  <a:pt x="2245987" y="2913499"/>
                </a:cubicBezTo>
                <a:cubicBezTo>
                  <a:pt x="2707265" y="3611511"/>
                  <a:pt x="3431953" y="2863000"/>
                  <a:pt x="3904240" y="2854253"/>
                </a:cubicBezTo>
                <a:cubicBezTo>
                  <a:pt x="4376527" y="2845506"/>
                  <a:pt x="4880299" y="2847253"/>
                  <a:pt x="5079709" y="2833258"/>
                </a:cubicBezTo>
              </a:path>
            </a:pathLst>
          </a:custGeom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15" y="5206149"/>
            <a:ext cx="117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-70 mV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315" y="4786298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839" y="2298683"/>
            <a:ext cx="116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+40mV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182145" y="2226331"/>
            <a:ext cx="1847168" cy="736852"/>
          </a:xfrm>
          <a:prstGeom prst="wedgeRectCallout">
            <a:avLst>
              <a:gd name="adj1" fmla="val -60961"/>
              <a:gd name="adj2" fmla="val -506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Fully permeable to </a:t>
            </a:r>
            <a:r>
              <a:rPr lang="en-US" sz="1800" dirty="0" smtClean="0"/>
              <a:t>Na</a:t>
            </a:r>
            <a:r>
              <a:rPr lang="en-US" sz="1800" baseline="30000" dirty="0"/>
              <a:t>+</a:t>
            </a:r>
            <a:r>
              <a:rPr lang="en-US" sz="1800" baseline="30000" dirty="0" smtClean="0"/>
              <a:t>(+40mV)</a:t>
            </a:r>
            <a:endParaRPr lang="en-US" sz="1800" baseline="30000" dirty="0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296833" y="5482236"/>
            <a:ext cx="1731719" cy="749471"/>
          </a:xfrm>
          <a:prstGeom prst="wedgeRectCallout">
            <a:avLst>
              <a:gd name="adj1" fmla="val -71136"/>
              <a:gd name="adj2" fmla="val -265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Fully permeable to K</a:t>
            </a:r>
            <a:r>
              <a:rPr lang="en-US" sz="1800" baseline="30000" dirty="0" smtClean="0"/>
              <a:t>+ (-90mV)</a:t>
            </a:r>
            <a:endParaRPr lang="en-US" sz="1800" baseline="300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151530" y="5919896"/>
            <a:ext cx="1553300" cy="1049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3416" y="6129821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1mS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 bwMode="auto">
          <a:xfrm flipV="1">
            <a:off x="1585989" y="5433659"/>
            <a:ext cx="5374589" cy="33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ular Callout 19"/>
          <p:cNvSpPr/>
          <p:nvPr/>
        </p:nvSpPr>
        <p:spPr bwMode="auto">
          <a:xfrm>
            <a:off x="7317378" y="3968128"/>
            <a:ext cx="1731719" cy="1158526"/>
          </a:xfrm>
          <a:prstGeom prst="wedgeRectCallout">
            <a:avLst>
              <a:gd name="adj1" fmla="val -73140"/>
              <a:gd name="adj2" fmla="val 7630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Resting membrane potential</a:t>
            </a:r>
            <a:r>
              <a:rPr lang="en-US" sz="1800" baseline="30000" dirty="0" smtClean="0"/>
              <a:t>(-70mV)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551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in </a:t>
            </a:r>
            <a:r>
              <a:rPr lang="en-US" dirty="0" err="1" smtClean="0"/>
              <a:t>neurones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74291" y="2351164"/>
            <a:ext cx="5394566" cy="34847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37261" y="2586545"/>
            <a:ext cx="5079709" cy="3210874"/>
          </a:xfrm>
          <a:custGeom>
            <a:avLst/>
            <a:gdLst>
              <a:gd name="connsiteX0" fmla="*/ 0 w 3222047"/>
              <a:gd name="connsiteY0" fmla="*/ 0 h 182127"/>
              <a:gd name="connsiteX1" fmla="*/ 3222047 w 3222047"/>
              <a:gd name="connsiteY1" fmla="*/ 115459 h 182127"/>
              <a:gd name="connsiteX0" fmla="*/ 0 w 3222047"/>
              <a:gd name="connsiteY0" fmla="*/ 210172 h 360129"/>
              <a:gd name="connsiteX1" fmla="*/ 461792 w 3222047"/>
              <a:gd name="connsiteY1" fmla="*/ 247 h 360129"/>
              <a:gd name="connsiteX2" fmla="*/ 3222047 w 3222047"/>
              <a:gd name="connsiteY2" fmla="*/ 325631 h 360129"/>
              <a:gd name="connsiteX0" fmla="*/ 0 w 3222047"/>
              <a:gd name="connsiteY0" fmla="*/ 2719385 h 2834844"/>
              <a:gd name="connsiteX1" fmla="*/ 461792 w 3222047"/>
              <a:gd name="connsiteY1" fmla="*/ 2509460 h 2834844"/>
              <a:gd name="connsiteX2" fmla="*/ 1091508 w 3222047"/>
              <a:gd name="connsiteY2" fmla="*/ 852 h 2834844"/>
              <a:gd name="connsiteX3" fmla="*/ 3222047 w 3222047"/>
              <a:gd name="connsiteY3" fmla="*/ 2834844 h 2834844"/>
              <a:gd name="connsiteX0" fmla="*/ 0 w 3222047"/>
              <a:gd name="connsiteY0" fmla="*/ 2724495 h 3099690"/>
              <a:gd name="connsiteX1" fmla="*/ 461792 w 3222047"/>
              <a:gd name="connsiteY1" fmla="*/ 2514570 h 3099690"/>
              <a:gd name="connsiteX2" fmla="*/ 1091508 w 3222047"/>
              <a:gd name="connsiteY2" fmla="*/ 5962 h 3099690"/>
              <a:gd name="connsiteX3" fmla="*/ 2214501 w 3222047"/>
              <a:gd name="connsiteY3" fmla="*/ 2944917 h 3099690"/>
              <a:gd name="connsiteX4" fmla="*/ 3222047 w 3222047"/>
              <a:gd name="connsiteY4" fmla="*/ 2839954 h 3099690"/>
              <a:gd name="connsiteX0" fmla="*/ 0 w 5069214"/>
              <a:gd name="connsiteY0" fmla="*/ 2724495 h 3077519"/>
              <a:gd name="connsiteX1" fmla="*/ 461792 w 5069214"/>
              <a:gd name="connsiteY1" fmla="*/ 2514570 h 3077519"/>
              <a:gd name="connsiteX2" fmla="*/ 1091508 w 5069214"/>
              <a:gd name="connsiteY2" fmla="*/ 5962 h 3077519"/>
              <a:gd name="connsiteX3" fmla="*/ 2214501 w 5069214"/>
              <a:gd name="connsiteY3" fmla="*/ 2944917 h 3077519"/>
              <a:gd name="connsiteX4" fmla="*/ 5069214 w 5069214"/>
              <a:gd name="connsiteY4" fmla="*/ 2661517 h 3077519"/>
              <a:gd name="connsiteX0" fmla="*/ 0 w 5069214"/>
              <a:gd name="connsiteY0" fmla="*/ 2535562 h 3077519"/>
              <a:gd name="connsiteX1" fmla="*/ 461792 w 5069214"/>
              <a:gd name="connsiteY1" fmla="*/ 2514570 h 3077519"/>
              <a:gd name="connsiteX2" fmla="*/ 1091508 w 5069214"/>
              <a:gd name="connsiteY2" fmla="*/ 5962 h 3077519"/>
              <a:gd name="connsiteX3" fmla="*/ 2214501 w 5069214"/>
              <a:gd name="connsiteY3" fmla="*/ 2944917 h 3077519"/>
              <a:gd name="connsiteX4" fmla="*/ 5069214 w 5069214"/>
              <a:gd name="connsiteY4" fmla="*/ 2661517 h 3077519"/>
              <a:gd name="connsiteX0" fmla="*/ 0 w 5100700"/>
              <a:gd name="connsiteY0" fmla="*/ 2860946 h 3077519"/>
              <a:gd name="connsiteX1" fmla="*/ 493278 w 5100700"/>
              <a:gd name="connsiteY1" fmla="*/ 2514570 h 3077519"/>
              <a:gd name="connsiteX2" fmla="*/ 1122994 w 5100700"/>
              <a:gd name="connsiteY2" fmla="*/ 5962 h 3077519"/>
              <a:gd name="connsiteX3" fmla="*/ 2245987 w 5100700"/>
              <a:gd name="connsiteY3" fmla="*/ 2944917 h 3077519"/>
              <a:gd name="connsiteX4" fmla="*/ 5100700 w 5100700"/>
              <a:gd name="connsiteY4" fmla="*/ 2661517 h 3077519"/>
              <a:gd name="connsiteX0" fmla="*/ 0 w 5100700"/>
              <a:gd name="connsiteY0" fmla="*/ 2860946 h 3077519"/>
              <a:gd name="connsiteX1" fmla="*/ 797641 w 5100700"/>
              <a:gd name="connsiteY1" fmla="*/ 2535562 h 3077519"/>
              <a:gd name="connsiteX2" fmla="*/ 1122994 w 5100700"/>
              <a:gd name="connsiteY2" fmla="*/ 5962 h 3077519"/>
              <a:gd name="connsiteX3" fmla="*/ 2245987 w 5100700"/>
              <a:gd name="connsiteY3" fmla="*/ 2944917 h 3077519"/>
              <a:gd name="connsiteX4" fmla="*/ 5100700 w 5100700"/>
              <a:gd name="connsiteY4" fmla="*/ 2661517 h 3077519"/>
              <a:gd name="connsiteX0" fmla="*/ 0 w 5100700"/>
              <a:gd name="connsiteY0" fmla="*/ 2829528 h 3046101"/>
              <a:gd name="connsiteX1" fmla="*/ 797641 w 5100700"/>
              <a:gd name="connsiteY1" fmla="*/ 2504144 h 3046101"/>
              <a:gd name="connsiteX2" fmla="*/ 1490328 w 5100700"/>
              <a:gd name="connsiteY2" fmla="*/ 6033 h 3046101"/>
              <a:gd name="connsiteX3" fmla="*/ 2245987 w 5100700"/>
              <a:gd name="connsiteY3" fmla="*/ 2913499 h 3046101"/>
              <a:gd name="connsiteX4" fmla="*/ 5100700 w 5100700"/>
              <a:gd name="connsiteY4" fmla="*/ 2630099 h 3046101"/>
              <a:gd name="connsiteX0" fmla="*/ 0 w 5100700"/>
              <a:gd name="connsiteY0" fmla="*/ 2829528 h 3046101"/>
              <a:gd name="connsiteX1" fmla="*/ 335848 w 5100700"/>
              <a:gd name="connsiteY1" fmla="*/ 267208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850523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079709"/>
              <a:gd name="connsiteY0" fmla="*/ 2829528 h 3076313"/>
              <a:gd name="connsiteX1" fmla="*/ 356839 w 5079709"/>
              <a:gd name="connsiteY1" fmla="*/ 2787546 h 3076313"/>
              <a:gd name="connsiteX2" fmla="*/ 797641 w 5079709"/>
              <a:gd name="connsiteY2" fmla="*/ 2504144 h 3076313"/>
              <a:gd name="connsiteX3" fmla="*/ 1490328 w 5079709"/>
              <a:gd name="connsiteY3" fmla="*/ 6033 h 3076313"/>
              <a:gd name="connsiteX4" fmla="*/ 2245987 w 5079709"/>
              <a:gd name="connsiteY4" fmla="*/ 2913499 h 3076313"/>
              <a:gd name="connsiteX5" fmla="*/ 5079709 w 5079709"/>
              <a:gd name="connsiteY5" fmla="*/ 2861017 h 3076313"/>
              <a:gd name="connsiteX0" fmla="*/ 0 w 5079709"/>
              <a:gd name="connsiteY0" fmla="*/ 2829528 h 3141762"/>
              <a:gd name="connsiteX1" fmla="*/ 356839 w 5079709"/>
              <a:gd name="connsiteY1" fmla="*/ 2787546 h 3141762"/>
              <a:gd name="connsiteX2" fmla="*/ 797641 w 5079709"/>
              <a:gd name="connsiteY2" fmla="*/ 2504144 h 3141762"/>
              <a:gd name="connsiteX3" fmla="*/ 1490328 w 5079709"/>
              <a:gd name="connsiteY3" fmla="*/ 6033 h 3141762"/>
              <a:gd name="connsiteX4" fmla="*/ 2245987 w 5079709"/>
              <a:gd name="connsiteY4" fmla="*/ 2913499 h 3141762"/>
              <a:gd name="connsiteX5" fmla="*/ 3883249 w 5079709"/>
              <a:gd name="connsiteY5" fmla="*/ 2944989 h 3141762"/>
              <a:gd name="connsiteX6" fmla="*/ 5079709 w 5079709"/>
              <a:gd name="connsiteY6" fmla="*/ 2861017 h 3141762"/>
              <a:gd name="connsiteX0" fmla="*/ 0 w 5079709"/>
              <a:gd name="connsiteY0" fmla="*/ 2829528 h 3125161"/>
              <a:gd name="connsiteX1" fmla="*/ 356839 w 5079709"/>
              <a:gd name="connsiteY1" fmla="*/ 2787546 h 3125161"/>
              <a:gd name="connsiteX2" fmla="*/ 797641 w 5079709"/>
              <a:gd name="connsiteY2" fmla="*/ 2504144 h 3125161"/>
              <a:gd name="connsiteX3" fmla="*/ 1490328 w 5079709"/>
              <a:gd name="connsiteY3" fmla="*/ 6033 h 3125161"/>
              <a:gd name="connsiteX4" fmla="*/ 2245987 w 5079709"/>
              <a:gd name="connsiteY4" fmla="*/ 2913499 h 3125161"/>
              <a:gd name="connsiteX5" fmla="*/ 3904240 w 5079709"/>
              <a:gd name="connsiteY5" fmla="*/ 2882012 h 3125161"/>
              <a:gd name="connsiteX6" fmla="*/ 5079709 w 5079709"/>
              <a:gd name="connsiteY6" fmla="*/ 2861017 h 3125161"/>
              <a:gd name="connsiteX0" fmla="*/ 0 w 5079709"/>
              <a:gd name="connsiteY0" fmla="*/ 2829528 h 3118572"/>
              <a:gd name="connsiteX1" fmla="*/ 356839 w 5079709"/>
              <a:gd name="connsiteY1" fmla="*/ 2787546 h 3118572"/>
              <a:gd name="connsiteX2" fmla="*/ 797641 w 5079709"/>
              <a:gd name="connsiteY2" fmla="*/ 2504144 h 3118572"/>
              <a:gd name="connsiteX3" fmla="*/ 1490328 w 5079709"/>
              <a:gd name="connsiteY3" fmla="*/ 6033 h 3118572"/>
              <a:gd name="connsiteX4" fmla="*/ 2245987 w 5079709"/>
              <a:gd name="connsiteY4" fmla="*/ 2913499 h 3118572"/>
              <a:gd name="connsiteX5" fmla="*/ 3904240 w 5079709"/>
              <a:gd name="connsiteY5" fmla="*/ 2854253 h 3118572"/>
              <a:gd name="connsiteX6" fmla="*/ 5079709 w 5079709"/>
              <a:gd name="connsiteY6" fmla="*/ 2861017 h 3118572"/>
              <a:gd name="connsiteX0" fmla="*/ 0 w 5079709"/>
              <a:gd name="connsiteY0" fmla="*/ 2829528 h 3118572"/>
              <a:gd name="connsiteX1" fmla="*/ 356839 w 5079709"/>
              <a:gd name="connsiteY1" fmla="*/ 2787546 h 3118572"/>
              <a:gd name="connsiteX2" fmla="*/ 797641 w 5079709"/>
              <a:gd name="connsiteY2" fmla="*/ 2504144 h 3118572"/>
              <a:gd name="connsiteX3" fmla="*/ 1490328 w 5079709"/>
              <a:gd name="connsiteY3" fmla="*/ 6033 h 3118572"/>
              <a:gd name="connsiteX4" fmla="*/ 2245987 w 5079709"/>
              <a:gd name="connsiteY4" fmla="*/ 2913499 h 3118572"/>
              <a:gd name="connsiteX5" fmla="*/ 3904240 w 5079709"/>
              <a:gd name="connsiteY5" fmla="*/ 2854253 h 3118572"/>
              <a:gd name="connsiteX6" fmla="*/ 5079709 w 5079709"/>
              <a:gd name="connsiteY6" fmla="*/ 2833258 h 3118572"/>
              <a:gd name="connsiteX0" fmla="*/ 0 w 5079709"/>
              <a:gd name="connsiteY0" fmla="*/ 2829528 h 3210874"/>
              <a:gd name="connsiteX1" fmla="*/ 356839 w 5079709"/>
              <a:gd name="connsiteY1" fmla="*/ 2787546 h 3210874"/>
              <a:gd name="connsiteX2" fmla="*/ 797641 w 5079709"/>
              <a:gd name="connsiteY2" fmla="*/ 2504144 h 3210874"/>
              <a:gd name="connsiteX3" fmla="*/ 1490328 w 5079709"/>
              <a:gd name="connsiteY3" fmla="*/ 6033 h 3210874"/>
              <a:gd name="connsiteX4" fmla="*/ 2245987 w 5079709"/>
              <a:gd name="connsiteY4" fmla="*/ 2913499 h 3210874"/>
              <a:gd name="connsiteX5" fmla="*/ 3904240 w 5079709"/>
              <a:gd name="connsiteY5" fmla="*/ 2854253 h 3210874"/>
              <a:gd name="connsiteX6" fmla="*/ 5079709 w 5079709"/>
              <a:gd name="connsiteY6" fmla="*/ 2833258 h 32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709" h="3210874">
                <a:moveTo>
                  <a:pt x="0" y="2829528"/>
                </a:moveTo>
                <a:cubicBezTo>
                  <a:pt x="55975" y="2803288"/>
                  <a:pt x="223899" y="2841777"/>
                  <a:pt x="356839" y="2787546"/>
                </a:cubicBezTo>
                <a:cubicBezTo>
                  <a:pt x="584237" y="2659841"/>
                  <a:pt x="510770" y="2707072"/>
                  <a:pt x="797641" y="2504144"/>
                </a:cubicBezTo>
                <a:cubicBezTo>
                  <a:pt x="1068769" y="2493648"/>
                  <a:pt x="1030286" y="-48198"/>
                  <a:pt x="1490328" y="6033"/>
                </a:cubicBezTo>
                <a:cubicBezTo>
                  <a:pt x="1805186" y="-140915"/>
                  <a:pt x="1890897" y="2441167"/>
                  <a:pt x="2245987" y="2913499"/>
                </a:cubicBezTo>
                <a:cubicBezTo>
                  <a:pt x="2707265" y="3611511"/>
                  <a:pt x="3431953" y="2863000"/>
                  <a:pt x="3904240" y="2854253"/>
                </a:cubicBezTo>
                <a:cubicBezTo>
                  <a:pt x="4376527" y="2845506"/>
                  <a:pt x="4880299" y="2847253"/>
                  <a:pt x="5079709" y="2833258"/>
                </a:cubicBezTo>
              </a:path>
            </a:pathLst>
          </a:custGeom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15" y="5206149"/>
            <a:ext cx="117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-70 mV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315" y="4786298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839" y="2298683"/>
            <a:ext cx="116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+40mV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09313" y="2802504"/>
            <a:ext cx="1081013" cy="724242"/>
          </a:xfrm>
          <a:prstGeom prst="wedgeRoundRectCallout">
            <a:avLst>
              <a:gd name="adj1" fmla="val 139362"/>
              <a:gd name="adj2" fmla="val 2538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VANC open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266544" y="1831803"/>
            <a:ext cx="1081013" cy="650769"/>
          </a:xfrm>
          <a:prstGeom prst="wedgeRoundRectCallout">
            <a:avLst>
              <a:gd name="adj1" fmla="val -160638"/>
              <a:gd name="adj2" fmla="val 608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VANC </a:t>
            </a:r>
            <a:r>
              <a:rPr lang="en-US" sz="1800" dirty="0" smtClean="0"/>
              <a:t>close</a:t>
            </a:r>
            <a:endParaRPr lang="en-US" sz="1800" dirty="0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182145" y="2226331"/>
            <a:ext cx="1847168" cy="736852"/>
          </a:xfrm>
          <a:prstGeom prst="wedgeRectCallout">
            <a:avLst>
              <a:gd name="adj1" fmla="val -60961"/>
              <a:gd name="adj2" fmla="val -506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Fully permeable to </a:t>
            </a:r>
            <a:r>
              <a:rPr lang="en-US" sz="1800" dirty="0" smtClean="0"/>
              <a:t>Na</a:t>
            </a:r>
            <a:r>
              <a:rPr lang="en-US" sz="1800" baseline="30000" dirty="0"/>
              <a:t>+</a:t>
            </a:r>
            <a:r>
              <a:rPr lang="en-US" sz="1800" baseline="30000" dirty="0" smtClean="0"/>
              <a:t>(+40mV)</a:t>
            </a:r>
            <a:endParaRPr lang="en-US" sz="1800" baseline="30000" dirty="0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296833" y="5482236"/>
            <a:ext cx="1731719" cy="971727"/>
          </a:xfrm>
          <a:prstGeom prst="wedgeRectCallout">
            <a:avLst>
              <a:gd name="adj1" fmla="val -71136"/>
              <a:gd name="adj2" fmla="val -265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Fully permeable to K</a:t>
            </a:r>
            <a:r>
              <a:rPr lang="en-US" sz="1800" baseline="30000" dirty="0" smtClean="0"/>
              <a:t>+ (-90mV)</a:t>
            </a:r>
            <a:endParaRPr lang="en-US" sz="1800" baseline="300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151530" y="5919896"/>
            <a:ext cx="1553300" cy="1049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3416" y="6129821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1mS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233916" y="4004531"/>
            <a:ext cx="1198907" cy="650769"/>
          </a:xfrm>
          <a:prstGeom prst="wedgeRoundRectCallout">
            <a:avLst>
              <a:gd name="adj1" fmla="val 98586"/>
              <a:gd name="adj2" fmla="val 152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stimulus</a:t>
            </a:r>
            <a:endParaRPr lang="en-US" sz="1800" dirty="0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 bwMode="auto">
          <a:xfrm flipV="1">
            <a:off x="1585989" y="5433659"/>
            <a:ext cx="5374589" cy="33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ular Callout 19"/>
          <p:cNvSpPr/>
          <p:nvPr/>
        </p:nvSpPr>
        <p:spPr bwMode="auto">
          <a:xfrm>
            <a:off x="7317378" y="3968128"/>
            <a:ext cx="1731719" cy="1158526"/>
          </a:xfrm>
          <a:prstGeom prst="wedgeRectCallout">
            <a:avLst>
              <a:gd name="adj1" fmla="val -73140"/>
              <a:gd name="adj2" fmla="val 7630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Resting membrane potential</a:t>
            </a:r>
            <a:r>
              <a:rPr lang="en-US" sz="1800" baseline="30000" dirty="0" smtClean="0"/>
              <a:t>(-70mV)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8410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74291" y="2351164"/>
            <a:ext cx="5394566" cy="348476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37261" y="2586545"/>
            <a:ext cx="5079709" cy="3210874"/>
          </a:xfrm>
          <a:custGeom>
            <a:avLst/>
            <a:gdLst>
              <a:gd name="connsiteX0" fmla="*/ 0 w 3222047"/>
              <a:gd name="connsiteY0" fmla="*/ 0 h 182127"/>
              <a:gd name="connsiteX1" fmla="*/ 3222047 w 3222047"/>
              <a:gd name="connsiteY1" fmla="*/ 115459 h 182127"/>
              <a:gd name="connsiteX0" fmla="*/ 0 w 3222047"/>
              <a:gd name="connsiteY0" fmla="*/ 210172 h 360129"/>
              <a:gd name="connsiteX1" fmla="*/ 461792 w 3222047"/>
              <a:gd name="connsiteY1" fmla="*/ 247 h 360129"/>
              <a:gd name="connsiteX2" fmla="*/ 3222047 w 3222047"/>
              <a:gd name="connsiteY2" fmla="*/ 325631 h 360129"/>
              <a:gd name="connsiteX0" fmla="*/ 0 w 3222047"/>
              <a:gd name="connsiteY0" fmla="*/ 2719385 h 2834844"/>
              <a:gd name="connsiteX1" fmla="*/ 461792 w 3222047"/>
              <a:gd name="connsiteY1" fmla="*/ 2509460 h 2834844"/>
              <a:gd name="connsiteX2" fmla="*/ 1091508 w 3222047"/>
              <a:gd name="connsiteY2" fmla="*/ 852 h 2834844"/>
              <a:gd name="connsiteX3" fmla="*/ 3222047 w 3222047"/>
              <a:gd name="connsiteY3" fmla="*/ 2834844 h 2834844"/>
              <a:gd name="connsiteX0" fmla="*/ 0 w 3222047"/>
              <a:gd name="connsiteY0" fmla="*/ 2724495 h 3099690"/>
              <a:gd name="connsiteX1" fmla="*/ 461792 w 3222047"/>
              <a:gd name="connsiteY1" fmla="*/ 2514570 h 3099690"/>
              <a:gd name="connsiteX2" fmla="*/ 1091508 w 3222047"/>
              <a:gd name="connsiteY2" fmla="*/ 5962 h 3099690"/>
              <a:gd name="connsiteX3" fmla="*/ 2214501 w 3222047"/>
              <a:gd name="connsiteY3" fmla="*/ 2944917 h 3099690"/>
              <a:gd name="connsiteX4" fmla="*/ 3222047 w 3222047"/>
              <a:gd name="connsiteY4" fmla="*/ 2839954 h 3099690"/>
              <a:gd name="connsiteX0" fmla="*/ 0 w 5069214"/>
              <a:gd name="connsiteY0" fmla="*/ 2724495 h 3077519"/>
              <a:gd name="connsiteX1" fmla="*/ 461792 w 5069214"/>
              <a:gd name="connsiteY1" fmla="*/ 2514570 h 3077519"/>
              <a:gd name="connsiteX2" fmla="*/ 1091508 w 5069214"/>
              <a:gd name="connsiteY2" fmla="*/ 5962 h 3077519"/>
              <a:gd name="connsiteX3" fmla="*/ 2214501 w 5069214"/>
              <a:gd name="connsiteY3" fmla="*/ 2944917 h 3077519"/>
              <a:gd name="connsiteX4" fmla="*/ 5069214 w 5069214"/>
              <a:gd name="connsiteY4" fmla="*/ 2661517 h 3077519"/>
              <a:gd name="connsiteX0" fmla="*/ 0 w 5069214"/>
              <a:gd name="connsiteY0" fmla="*/ 2535562 h 3077519"/>
              <a:gd name="connsiteX1" fmla="*/ 461792 w 5069214"/>
              <a:gd name="connsiteY1" fmla="*/ 2514570 h 3077519"/>
              <a:gd name="connsiteX2" fmla="*/ 1091508 w 5069214"/>
              <a:gd name="connsiteY2" fmla="*/ 5962 h 3077519"/>
              <a:gd name="connsiteX3" fmla="*/ 2214501 w 5069214"/>
              <a:gd name="connsiteY3" fmla="*/ 2944917 h 3077519"/>
              <a:gd name="connsiteX4" fmla="*/ 5069214 w 5069214"/>
              <a:gd name="connsiteY4" fmla="*/ 2661517 h 3077519"/>
              <a:gd name="connsiteX0" fmla="*/ 0 w 5100700"/>
              <a:gd name="connsiteY0" fmla="*/ 2860946 h 3077519"/>
              <a:gd name="connsiteX1" fmla="*/ 493278 w 5100700"/>
              <a:gd name="connsiteY1" fmla="*/ 2514570 h 3077519"/>
              <a:gd name="connsiteX2" fmla="*/ 1122994 w 5100700"/>
              <a:gd name="connsiteY2" fmla="*/ 5962 h 3077519"/>
              <a:gd name="connsiteX3" fmla="*/ 2245987 w 5100700"/>
              <a:gd name="connsiteY3" fmla="*/ 2944917 h 3077519"/>
              <a:gd name="connsiteX4" fmla="*/ 5100700 w 5100700"/>
              <a:gd name="connsiteY4" fmla="*/ 2661517 h 3077519"/>
              <a:gd name="connsiteX0" fmla="*/ 0 w 5100700"/>
              <a:gd name="connsiteY0" fmla="*/ 2860946 h 3077519"/>
              <a:gd name="connsiteX1" fmla="*/ 797641 w 5100700"/>
              <a:gd name="connsiteY1" fmla="*/ 2535562 h 3077519"/>
              <a:gd name="connsiteX2" fmla="*/ 1122994 w 5100700"/>
              <a:gd name="connsiteY2" fmla="*/ 5962 h 3077519"/>
              <a:gd name="connsiteX3" fmla="*/ 2245987 w 5100700"/>
              <a:gd name="connsiteY3" fmla="*/ 2944917 h 3077519"/>
              <a:gd name="connsiteX4" fmla="*/ 5100700 w 5100700"/>
              <a:gd name="connsiteY4" fmla="*/ 2661517 h 3077519"/>
              <a:gd name="connsiteX0" fmla="*/ 0 w 5100700"/>
              <a:gd name="connsiteY0" fmla="*/ 2829528 h 3046101"/>
              <a:gd name="connsiteX1" fmla="*/ 797641 w 5100700"/>
              <a:gd name="connsiteY1" fmla="*/ 2504144 h 3046101"/>
              <a:gd name="connsiteX2" fmla="*/ 1490328 w 5100700"/>
              <a:gd name="connsiteY2" fmla="*/ 6033 h 3046101"/>
              <a:gd name="connsiteX3" fmla="*/ 2245987 w 5100700"/>
              <a:gd name="connsiteY3" fmla="*/ 2913499 h 3046101"/>
              <a:gd name="connsiteX4" fmla="*/ 5100700 w 5100700"/>
              <a:gd name="connsiteY4" fmla="*/ 2630099 h 3046101"/>
              <a:gd name="connsiteX0" fmla="*/ 0 w 5100700"/>
              <a:gd name="connsiteY0" fmla="*/ 2829528 h 3046101"/>
              <a:gd name="connsiteX1" fmla="*/ 335848 w 5100700"/>
              <a:gd name="connsiteY1" fmla="*/ 267208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850523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100700"/>
              <a:gd name="connsiteY0" fmla="*/ 2829528 h 3046101"/>
              <a:gd name="connsiteX1" fmla="*/ 356839 w 5100700"/>
              <a:gd name="connsiteY1" fmla="*/ 2787546 h 3046101"/>
              <a:gd name="connsiteX2" fmla="*/ 797641 w 5100700"/>
              <a:gd name="connsiteY2" fmla="*/ 2504144 h 3046101"/>
              <a:gd name="connsiteX3" fmla="*/ 1490328 w 5100700"/>
              <a:gd name="connsiteY3" fmla="*/ 6033 h 3046101"/>
              <a:gd name="connsiteX4" fmla="*/ 2245987 w 5100700"/>
              <a:gd name="connsiteY4" fmla="*/ 2913499 h 3046101"/>
              <a:gd name="connsiteX5" fmla="*/ 5100700 w 5100700"/>
              <a:gd name="connsiteY5" fmla="*/ 2630099 h 3046101"/>
              <a:gd name="connsiteX0" fmla="*/ 0 w 5079709"/>
              <a:gd name="connsiteY0" fmla="*/ 2829528 h 3076313"/>
              <a:gd name="connsiteX1" fmla="*/ 356839 w 5079709"/>
              <a:gd name="connsiteY1" fmla="*/ 2787546 h 3076313"/>
              <a:gd name="connsiteX2" fmla="*/ 797641 w 5079709"/>
              <a:gd name="connsiteY2" fmla="*/ 2504144 h 3076313"/>
              <a:gd name="connsiteX3" fmla="*/ 1490328 w 5079709"/>
              <a:gd name="connsiteY3" fmla="*/ 6033 h 3076313"/>
              <a:gd name="connsiteX4" fmla="*/ 2245987 w 5079709"/>
              <a:gd name="connsiteY4" fmla="*/ 2913499 h 3076313"/>
              <a:gd name="connsiteX5" fmla="*/ 5079709 w 5079709"/>
              <a:gd name="connsiteY5" fmla="*/ 2861017 h 3076313"/>
              <a:gd name="connsiteX0" fmla="*/ 0 w 5079709"/>
              <a:gd name="connsiteY0" fmla="*/ 2829528 h 3141762"/>
              <a:gd name="connsiteX1" fmla="*/ 356839 w 5079709"/>
              <a:gd name="connsiteY1" fmla="*/ 2787546 h 3141762"/>
              <a:gd name="connsiteX2" fmla="*/ 797641 w 5079709"/>
              <a:gd name="connsiteY2" fmla="*/ 2504144 h 3141762"/>
              <a:gd name="connsiteX3" fmla="*/ 1490328 w 5079709"/>
              <a:gd name="connsiteY3" fmla="*/ 6033 h 3141762"/>
              <a:gd name="connsiteX4" fmla="*/ 2245987 w 5079709"/>
              <a:gd name="connsiteY4" fmla="*/ 2913499 h 3141762"/>
              <a:gd name="connsiteX5" fmla="*/ 3883249 w 5079709"/>
              <a:gd name="connsiteY5" fmla="*/ 2944989 h 3141762"/>
              <a:gd name="connsiteX6" fmla="*/ 5079709 w 5079709"/>
              <a:gd name="connsiteY6" fmla="*/ 2861017 h 3141762"/>
              <a:gd name="connsiteX0" fmla="*/ 0 w 5079709"/>
              <a:gd name="connsiteY0" fmla="*/ 2829528 h 3125161"/>
              <a:gd name="connsiteX1" fmla="*/ 356839 w 5079709"/>
              <a:gd name="connsiteY1" fmla="*/ 2787546 h 3125161"/>
              <a:gd name="connsiteX2" fmla="*/ 797641 w 5079709"/>
              <a:gd name="connsiteY2" fmla="*/ 2504144 h 3125161"/>
              <a:gd name="connsiteX3" fmla="*/ 1490328 w 5079709"/>
              <a:gd name="connsiteY3" fmla="*/ 6033 h 3125161"/>
              <a:gd name="connsiteX4" fmla="*/ 2245987 w 5079709"/>
              <a:gd name="connsiteY4" fmla="*/ 2913499 h 3125161"/>
              <a:gd name="connsiteX5" fmla="*/ 3904240 w 5079709"/>
              <a:gd name="connsiteY5" fmla="*/ 2882012 h 3125161"/>
              <a:gd name="connsiteX6" fmla="*/ 5079709 w 5079709"/>
              <a:gd name="connsiteY6" fmla="*/ 2861017 h 3125161"/>
              <a:gd name="connsiteX0" fmla="*/ 0 w 5079709"/>
              <a:gd name="connsiteY0" fmla="*/ 2829528 h 3118572"/>
              <a:gd name="connsiteX1" fmla="*/ 356839 w 5079709"/>
              <a:gd name="connsiteY1" fmla="*/ 2787546 h 3118572"/>
              <a:gd name="connsiteX2" fmla="*/ 797641 w 5079709"/>
              <a:gd name="connsiteY2" fmla="*/ 2504144 h 3118572"/>
              <a:gd name="connsiteX3" fmla="*/ 1490328 w 5079709"/>
              <a:gd name="connsiteY3" fmla="*/ 6033 h 3118572"/>
              <a:gd name="connsiteX4" fmla="*/ 2245987 w 5079709"/>
              <a:gd name="connsiteY4" fmla="*/ 2913499 h 3118572"/>
              <a:gd name="connsiteX5" fmla="*/ 3904240 w 5079709"/>
              <a:gd name="connsiteY5" fmla="*/ 2854253 h 3118572"/>
              <a:gd name="connsiteX6" fmla="*/ 5079709 w 5079709"/>
              <a:gd name="connsiteY6" fmla="*/ 2861017 h 3118572"/>
              <a:gd name="connsiteX0" fmla="*/ 0 w 5079709"/>
              <a:gd name="connsiteY0" fmla="*/ 2829528 h 3118572"/>
              <a:gd name="connsiteX1" fmla="*/ 356839 w 5079709"/>
              <a:gd name="connsiteY1" fmla="*/ 2787546 h 3118572"/>
              <a:gd name="connsiteX2" fmla="*/ 797641 w 5079709"/>
              <a:gd name="connsiteY2" fmla="*/ 2504144 h 3118572"/>
              <a:gd name="connsiteX3" fmla="*/ 1490328 w 5079709"/>
              <a:gd name="connsiteY3" fmla="*/ 6033 h 3118572"/>
              <a:gd name="connsiteX4" fmla="*/ 2245987 w 5079709"/>
              <a:gd name="connsiteY4" fmla="*/ 2913499 h 3118572"/>
              <a:gd name="connsiteX5" fmla="*/ 3904240 w 5079709"/>
              <a:gd name="connsiteY5" fmla="*/ 2854253 h 3118572"/>
              <a:gd name="connsiteX6" fmla="*/ 5079709 w 5079709"/>
              <a:gd name="connsiteY6" fmla="*/ 2833258 h 3118572"/>
              <a:gd name="connsiteX0" fmla="*/ 0 w 5079709"/>
              <a:gd name="connsiteY0" fmla="*/ 2829528 h 3210874"/>
              <a:gd name="connsiteX1" fmla="*/ 356839 w 5079709"/>
              <a:gd name="connsiteY1" fmla="*/ 2787546 h 3210874"/>
              <a:gd name="connsiteX2" fmla="*/ 797641 w 5079709"/>
              <a:gd name="connsiteY2" fmla="*/ 2504144 h 3210874"/>
              <a:gd name="connsiteX3" fmla="*/ 1490328 w 5079709"/>
              <a:gd name="connsiteY3" fmla="*/ 6033 h 3210874"/>
              <a:gd name="connsiteX4" fmla="*/ 2245987 w 5079709"/>
              <a:gd name="connsiteY4" fmla="*/ 2913499 h 3210874"/>
              <a:gd name="connsiteX5" fmla="*/ 3904240 w 5079709"/>
              <a:gd name="connsiteY5" fmla="*/ 2854253 h 3210874"/>
              <a:gd name="connsiteX6" fmla="*/ 5079709 w 5079709"/>
              <a:gd name="connsiteY6" fmla="*/ 2833258 h 32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709" h="3210874">
                <a:moveTo>
                  <a:pt x="0" y="2829528"/>
                </a:moveTo>
                <a:cubicBezTo>
                  <a:pt x="55975" y="2803288"/>
                  <a:pt x="223899" y="2841777"/>
                  <a:pt x="356839" y="2787546"/>
                </a:cubicBezTo>
                <a:cubicBezTo>
                  <a:pt x="584237" y="2659841"/>
                  <a:pt x="510770" y="2707072"/>
                  <a:pt x="797641" y="2504144"/>
                </a:cubicBezTo>
                <a:cubicBezTo>
                  <a:pt x="1068769" y="2493648"/>
                  <a:pt x="1030286" y="-48198"/>
                  <a:pt x="1490328" y="6033"/>
                </a:cubicBezTo>
                <a:cubicBezTo>
                  <a:pt x="1805186" y="-140915"/>
                  <a:pt x="1890897" y="2441167"/>
                  <a:pt x="2245987" y="2913499"/>
                </a:cubicBezTo>
                <a:cubicBezTo>
                  <a:pt x="2707265" y="3611511"/>
                  <a:pt x="3431953" y="2863000"/>
                  <a:pt x="3904240" y="2854253"/>
                </a:cubicBezTo>
                <a:cubicBezTo>
                  <a:pt x="4376527" y="2845506"/>
                  <a:pt x="4880299" y="2847253"/>
                  <a:pt x="5079709" y="2833258"/>
                </a:cubicBezTo>
              </a:path>
            </a:pathLst>
          </a:custGeom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15" y="5206149"/>
            <a:ext cx="117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-70 mV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315" y="4786298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839" y="2298683"/>
            <a:ext cx="116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+40mV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09313" y="2802504"/>
            <a:ext cx="1081013" cy="724242"/>
          </a:xfrm>
          <a:prstGeom prst="wedgeRoundRectCallout">
            <a:avLst>
              <a:gd name="adj1" fmla="val 139362"/>
              <a:gd name="adj2" fmla="val 2538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VANC open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266544" y="1831803"/>
            <a:ext cx="1081013" cy="650769"/>
          </a:xfrm>
          <a:prstGeom prst="wedgeRoundRectCallout">
            <a:avLst>
              <a:gd name="adj1" fmla="val -160638"/>
              <a:gd name="adj2" fmla="val 608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VANC </a:t>
            </a:r>
            <a:r>
              <a:rPr lang="en-US" sz="1800" dirty="0" smtClean="0"/>
              <a:t>close</a:t>
            </a:r>
            <a:endParaRPr lang="en-US" sz="1800" dirty="0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182145" y="2226331"/>
            <a:ext cx="1847168" cy="736852"/>
          </a:xfrm>
          <a:prstGeom prst="wedgeRectCallout">
            <a:avLst>
              <a:gd name="adj1" fmla="val -60961"/>
              <a:gd name="adj2" fmla="val -5068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Fully permeable to </a:t>
            </a:r>
            <a:r>
              <a:rPr lang="en-US" sz="1800" dirty="0" smtClean="0"/>
              <a:t>Na</a:t>
            </a:r>
            <a:r>
              <a:rPr lang="en-US" sz="1800" baseline="30000" dirty="0"/>
              <a:t>+</a:t>
            </a:r>
            <a:r>
              <a:rPr lang="en-US" sz="1800" baseline="30000" dirty="0" smtClean="0"/>
              <a:t>(+40mV)</a:t>
            </a:r>
            <a:endParaRPr lang="en-US" sz="1800" baseline="30000" dirty="0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296832" y="5396717"/>
            <a:ext cx="1731719" cy="878417"/>
          </a:xfrm>
          <a:prstGeom prst="wedgeRectCallout">
            <a:avLst>
              <a:gd name="adj1" fmla="val -71136"/>
              <a:gd name="adj2" fmla="val -265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Fully permeable to K</a:t>
            </a:r>
            <a:r>
              <a:rPr lang="en-US" sz="1800" baseline="30000" dirty="0" smtClean="0"/>
              <a:t>+ (-90mV)</a:t>
            </a:r>
            <a:endParaRPr lang="en-US" sz="1800" baseline="300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151530" y="5919896"/>
            <a:ext cx="1553300" cy="1049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3416" y="6129821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1mS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244550" y="4004531"/>
            <a:ext cx="1188274" cy="650769"/>
          </a:xfrm>
          <a:prstGeom prst="wedgeRoundRectCallout">
            <a:avLst>
              <a:gd name="adj1" fmla="val 98586"/>
              <a:gd name="adj2" fmla="val 152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stimulus</a:t>
            </a:r>
            <a:endParaRPr lang="en-US" sz="1800" dirty="0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 bwMode="auto">
          <a:xfrm flipV="1">
            <a:off x="1585989" y="5433659"/>
            <a:ext cx="5374589" cy="33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ular Callout 19"/>
          <p:cNvSpPr/>
          <p:nvPr/>
        </p:nvSpPr>
        <p:spPr bwMode="auto">
          <a:xfrm>
            <a:off x="7317378" y="3968128"/>
            <a:ext cx="1731719" cy="1158526"/>
          </a:xfrm>
          <a:prstGeom prst="wedgeRectCallout">
            <a:avLst>
              <a:gd name="adj1" fmla="val -73140"/>
              <a:gd name="adj2" fmla="val 7630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Resting membrane potential</a:t>
            </a:r>
            <a:r>
              <a:rPr lang="en-US" sz="1800" baseline="30000" dirty="0" smtClean="0"/>
              <a:t>(-70mV)</a:t>
            </a:r>
            <a:endParaRPr lang="en-US" sz="1800" baseline="30000" dirty="0"/>
          </a:p>
        </p:txBody>
      </p:sp>
      <p:sp>
        <p:nvSpPr>
          <p:cNvPr id="9" name="Freeform 8"/>
          <p:cNvSpPr/>
          <p:nvPr/>
        </p:nvSpPr>
        <p:spPr>
          <a:xfrm>
            <a:off x="1672483" y="4195256"/>
            <a:ext cx="5001230" cy="1259653"/>
          </a:xfrm>
          <a:custGeom>
            <a:avLst/>
            <a:gdLst>
              <a:gd name="connsiteX0" fmla="*/ 0 w 2222280"/>
              <a:gd name="connsiteY0" fmla="*/ 48577 h 48577"/>
              <a:gd name="connsiteX1" fmla="*/ 2068048 w 2222280"/>
              <a:gd name="connsiteY1" fmla="*/ 20819 h 48577"/>
              <a:gd name="connsiteX2" fmla="*/ 2047229 w 2222280"/>
              <a:gd name="connsiteY2" fmla="*/ 34698 h 48577"/>
              <a:gd name="connsiteX3" fmla="*/ 1852916 w 2222280"/>
              <a:gd name="connsiteY3" fmla="*/ 0 h 48577"/>
              <a:gd name="connsiteX0" fmla="*/ 0 w 2237963"/>
              <a:gd name="connsiteY0" fmla="*/ 48577 h 48577"/>
              <a:gd name="connsiteX1" fmla="*/ 2068048 w 2237963"/>
              <a:gd name="connsiteY1" fmla="*/ 20819 h 48577"/>
              <a:gd name="connsiteX2" fmla="*/ 2047229 w 2237963"/>
              <a:gd name="connsiteY2" fmla="*/ 34698 h 48577"/>
              <a:gd name="connsiteX3" fmla="*/ 1464289 w 2237963"/>
              <a:gd name="connsiteY3" fmla="*/ 0 h 48577"/>
              <a:gd name="connsiteX0" fmla="*/ 0 w 2237963"/>
              <a:gd name="connsiteY0" fmla="*/ 48577 h 48577"/>
              <a:gd name="connsiteX1" fmla="*/ 2068048 w 2237963"/>
              <a:gd name="connsiteY1" fmla="*/ 20819 h 48577"/>
              <a:gd name="connsiteX2" fmla="*/ 2047229 w 2237963"/>
              <a:gd name="connsiteY2" fmla="*/ 34698 h 48577"/>
              <a:gd name="connsiteX3" fmla="*/ 1464289 w 2237963"/>
              <a:gd name="connsiteY3" fmla="*/ 0 h 48577"/>
              <a:gd name="connsiteX0" fmla="*/ 0 w 2239084"/>
              <a:gd name="connsiteY0" fmla="*/ 325035 h 329689"/>
              <a:gd name="connsiteX1" fmla="*/ 2068048 w 2239084"/>
              <a:gd name="connsiteY1" fmla="*/ 297277 h 329689"/>
              <a:gd name="connsiteX2" fmla="*/ 2047229 w 2239084"/>
              <a:gd name="connsiteY2" fmla="*/ 311156 h 329689"/>
              <a:gd name="connsiteX3" fmla="*/ 1438370 w 2239084"/>
              <a:gd name="connsiteY3" fmla="*/ 0 h 329689"/>
              <a:gd name="connsiteX0" fmla="*/ 0 w 2240758"/>
              <a:gd name="connsiteY0" fmla="*/ 325035 h 325035"/>
              <a:gd name="connsiteX1" fmla="*/ 2068048 w 2240758"/>
              <a:gd name="connsiteY1" fmla="*/ 297277 h 325035"/>
              <a:gd name="connsiteX2" fmla="*/ 2051549 w 2240758"/>
              <a:gd name="connsiteY2" fmla="*/ 112451 h 325035"/>
              <a:gd name="connsiteX3" fmla="*/ 1438370 w 2240758"/>
              <a:gd name="connsiteY3" fmla="*/ 0 h 325035"/>
              <a:gd name="connsiteX0" fmla="*/ 0 w 2221140"/>
              <a:gd name="connsiteY0" fmla="*/ 433027 h 433027"/>
              <a:gd name="connsiteX1" fmla="*/ 2068048 w 2221140"/>
              <a:gd name="connsiteY1" fmla="*/ 405269 h 433027"/>
              <a:gd name="connsiteX2" fmla="*/ 2051549 w 2221140"/>
              <a:gd name="connsiteY2" fmla="*/ 220443 h 433027"/>
              <a:gd name="connsiteX3" fmla="*/ 1922191 w 2221140"/>
              <a:gd name="connsiteY3" fmla="*/ 0 h 433027"/>
              <a:gd name="connsiteX0" fmla="*/ 0 w 2081804"/>
              <a:gd name="connsiteY0" fmla="*/ 433027 h 433027"/>
              <a:gd name="connsiteX1" fmla="*/ 819617 w 2081804"/>
              <a:gd name="connsiteY1" fmla="*/ 413908 h 433027"/>
              <a:gd name="connsiteX2" fmla="*/ 2051549 w 2081804"/>
              <a:gd name="connsiteY2" fmla="*/ 220443 h 433027"/>
              <a:gd name="connsiteX3" fmla="*/ 1922191 w 2081804"/>
              <a:gd name="connsiteY3" fmla="*/ 0 h 433027"/>
              <a:gd name="connsiteX0" fmla="*/ 0 w 1922191"/>
              <a:gd name="connsiteY0" fmla="*/ 1223025 h 1297905"/>
              <a:gd name="connsiteX1" fmla="*/ 819617 w 1922191"/>
              <a:gd name="connsiteY1" fmla="*/ 1203906 h 1297905"/>
              <a:gd name="connsiteX2" fmla="*/ 1373336 w 1922191"/>
              <a:gd name="connsiteY2" fmla="*/ 3960 h 1297905"/>
              <a:gd name="connsiteX3" fmla="*/ 1922191 w 1922191"/>
              <a:gd name="connsiteY3" fmla="*/ 789998 h 1297905"/>
              <a:gd name="connsiteX0" fmla="*/ 0 w 3663083"/>
              <a:gd name="connsiteY0" fmla="*/ 1219098 h 1293978"/>
              <a:gd name="connsiteX1" fmla="*/ 819617 w 3663083"/>
              <a:gd name="connsiteY1" fmla="*/ 1199979 h 1293978"/>
              <a:gd name="connsiteX2" fmla="*/ 1373336 w 3663083"/>
              <a:gd name="connsiteY2" fmla="*/ 33 h 1293978"/>
              <a:gd name="connsiteX3" fmla="*/ 3663083 w 3663083"/>
              <a:gd name="connsiteY3" fmla="*/ 1239636 h 1293978"/>
              <a:gd name="connsiteX0" fmla="*/ 0 w 3663083"/>
              <a:gd name="connsiteY0" fmla="*/ 1242700 h 1317580"/>
              <a:gd name="connsiteX1" fmla="*/ 819617 w 3663083"/>
              <a:gd name="connsiteY1" fmla="*/ 1223581 h 1317580"/>
              <a:gd name="connsiteX2" fmla="*/ 1373336 w 3663083"/>
              <a:gd name="connsiteY2" fmla="*/ 23635 h 1317580"/>
              <a:gd name="connsiteX3" fmla="*/ 2310401 w 3663083"/>
              <a:gd name="connsiteY3" fmla="*/ 489851 h 1317580"/>
              <a:gd name="connsiteX4" fmla="*/ 3663083 w 3663083"/>
              <a:gd name="connsiteY4" fmla="*/ 1263238 h 1317580"/>
              <a:gd name="connsiteX0" fmla="*/ 0 w 3663083"/>
              <a:gd name="connsiteY0" fmla="*/ 1219076 h 1293994"/>
              <a:gd name="connsiteX1" fmla="*/ 819617 w 3663083"/>
              <a:gd name="connsiteY1" fmla="*/ 1199957 h 1293994"/>
              <a:gd name="connsiteX2" fmla="*/ 1373336 w 3663083"/>
              <a:gd name="connsiteY2" fmla="*/ 11 h 1293994"/>
              <a:gd name="connsiteX3" fmla="*/ 2146248 w 3663083"/>
              <a:gd name="connsiteY3" fmla="*/ 1222168 h 1293994"/>
              <a:gd name="connsiteX4" fmla="*/ 3663083 w 3663083"/>
              <a:gd name="connsiteY4" fmla="*/ 1239614 h 1293994"/>
              <a:gd name="connsiteX0" fmla="*/ 0 w 3663083"/>
              <a:gd name="connsiteY0" fmla="*/ 1219076 h 1293956"/>
              <a:gd name="connsiteX1" fmla="*/ 819617 w 3663083"/>
              <a:gd name="connsiteY1" fmla="*/ 1199957 h 1293956"/>
              <a:gd name="connsiteX2" fmla="*/ 1373336 w 3663083"/>
              <a:gd name="connsiteY2" fmla="*/ 11 h 1293956"/>
              <a:gd name="connsiteX3" fmla="*/ 2146248 w 3663083"/>
              <a:gd name="connsiteY3" fmla="*/ 1222168 h 1293956"/>
              <a:gd name="connsiteX4" fmla="*/ 3663083 w 3663083"/>
              <a:gd name="connsiteY4" fmla="*/ 1239614 h 1293956"/>
              <a:gd name="connsiteX0" fmla="*/ 0 w 3663083"/>
              <a:gd name="connsiteY0" fmla="*/ 1219076 h 1293956"/>
              <a:gd name="connsiteX1" fmla="*/ 819617 w 3663083"/>
              <a:gd name="connsiteY1" fmla="*/ 1199957 h 1293956"/>
              <a:gd name="connsiteX2" fmla="*/ 1373336 w 3663083"/>
              <a:gd name="connsiteY2" fmla="*/ 11 h 1293956"/>
              <a:gd name="connsiteX3" fmla="*/ 2146248 w 3663083"/>
              <a:gd name="connsiteY3" fmla="*/ 1222168 h 1293956"/>
              <a:gd name="connsiteX4" fmla="*/ 3663083 w 3663083"/>
              <a:gd name="connsiteY4" fmla="*/ 1239614 h 1293956"/>
              <a:gd name="connsiteX0" fmla="*/ 0 w 3663083"/>
              <a:gd name="connsiteY0" fmla="*/ 1219075 h 1248647"/>
              <a:gd name="connsiteX1" fmla="*/ 819617 w 3663083"/>
              <a:gd name="connsiteY1" fmla="*/ 1199956 h 1248647"/>
              <a:gd name="connsiteX2" fmla="*/ 1373336 w 3663083"/>
              <a:gd name="connsiteY2" fmla="*/ 10 h 1248647"/>
              <a:gd name="connsiteX3" fmla="*/ 2146248 w 3663083"/>
              <a:gd name="connsiteY3" fmla="*/ 1222167 h 1248647"/>
              <a:gd name="connsiteX4" fmla="*/ 3663083 w 3663083"/>
              <a:gd name="connsiteY4" fmla="*/ 1239613 h 1248647"/>
              <a:gd name="connsiteX0" fmla="*/ 0 w 3663083"/>
              <a:gd name="connsiteY0" fmla="*/ 1231465 h 1307261"/>
              <a:gd name="connsiteX1" fmla="*/ 819617 w 3663083"/>
              <a:gd name="connsiteY1" fmla="*/ 1212346 h 1307261"/>
              <a:gd name="connsiteX2" fmla="*/ 1422897 w 3663083"/>
              <a:gd name="connsiteY2" fmla="*/ 10 h 1307261"/>
              <a:gd name="connsiteX3" fmla="*/ 2146248 w 3663083"/>
              <a:gd name="connsiteY3" fmla="*/ 1234557 h 1307261"/>
              <a:gd name="connsiteX4" fmla="*/ 3663083 w 3663083"/>
              <a:gd name="connsiteY4" fmla="*/ 1252003 h 1307261"/>
              <a:gd name="connsiteX0" fmla="*/ 0 w 3663083"/>
              <a:gd name="connsiteY0" fmla="*/ 1231465 h 1261037"/>
              <a:gd name="connsiteX1" fmla="*/ 819617 w 3663083"/>
              <a:gd name="connsiteY1" fmla="*/ 1212346 h 1261037"/>
              <a:gd name="connsiteX2" fmla="*/ 1422897 w 3663083"/>
              <a:gd name="connsiteY2" fmla="*/ 10 h 1261037"/>
              <a:gd name="connsiteX3" fmla="*/ 2146248 w 3663083"/>
              <a:gd name="connsiteY3" fmla="*/ 1234557 h 1261037"/>
              <a:gd name="connsiteX4" fmla="*/ 3663083 w 3663083"/>
              <a:gd name="connsiteY4" fmla="*/ 1252003 h 1261037"/>
              <a:gd name="connsiteX0" fmla="*/ 0 w 4412693"/>
              <a:gd name="connsiteY0" fmla="*/ 1231465 h 1301564"/>
              <a:gd name="connsiteX1" fmla="*/ 819617 w 4412693"/>
              <a:gd name="connsiteY1" fmla="*/ 1212346 h 1301564"/>
              <a:gd name="connsiteX2" fmla="*/ 1422897 w 4412693"/>
              <a:gd name="connsiteY2" fmla="*/ 10 h 1301564"/>
              <a:gd name="connsiteX3" fmla="*/ 2146248 w 4412693"/>
              <a:gd name="connsiteY3" fmla="*/ 1234557 h 1301564"/>
              <a:gd name="connsiteX4" fmla="*/ 4412693 w 4412693"/>
              <a:gd name="connsiteY4" fmla="*/ 1301564 h 1301564"/>
              <a:gd name="connsiteX0" fmla="*/ 0 w 5001230"/>
              <a:gd name="connsiteY0" fmla="*/ 1231465 h 1259653"/>
              <a:gd name="connsiteX1" fmla="*/ 819617 w 5001230"/>
              <a:gd name="connsiteY1" fmla="*/ 1212346 h 1259653"/>
              <a:gd name="connsiteX2" fmla="*/ 1422897 w 5001230"/>
              <a:gd name="connsiteY2" fmla="*/ 10 h 1259653"/>
              <a:gd name="connsiteX3" fmla="*/ 2146248 w 5001230"/>
              <a:gd name="connsiteY3" fmla="*/ 1234557 h 1259653"/>
              <a:gd name="connsiteX4" fmla="*/ 5001230 w 5001230"/>
              <a:gd name="connsiteY4" fmla="*/ 1245808 h 12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1230" h="1259653">
                <a:moveTo>
                  <a:pt x="0" y="1231465"/>
                </a:moveTo>
                <a:cubicBezTo>
                  <a:pt x="273206" y="1225092"/>
                  <a:pt x="570078" y="1299881"/>
                  <a:pt x="819617" y="1212346"/>
                </a:cubicBezTo>
                <a:cubicBezTo>
                  <a:pt x="1069156" y="1124811"/>
                  <a:pt x="1201792" y="-3692"/>
                  <a:pt x="1422897" y="10"/>
                </a:cubicBezTo>
                <a:cubicBezTo>
                  <a:pt x="1644002" y="3712"/>
                  <a:pt x="1764624" y="1027957"/>
                  <a:pt x="2146248" y="1234557"/>
                </a:cubicBezTo>
                <a:cubicBezTo>
                  <a:pt x="2575391" y="1298610"/>
                  <a:pt x="4732585" y="1216262"/>
                  <a:pt x="5001230" y="1245808"/>
                </a:cubicBezTo>
              </a:path>
            </a:pathLst>
          </a:custGeom>
          <a:noFill/>
          <a:ln w="5715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812491" y="4584389"/>
            <a:ext cx="4833961" cy="869392"/>
          </a:xfrm>
          <a:custGeom>
            <a:avLst/>
            <a:gdLst>
              <a:gd name="connsiteX0" fmla="*/ 0 w 2222280"/>
              <a:gd name="connsiteY0" fmla="*/ 48577 h 48577"/>
              <a:gd name="connsiteX1" fmla="*/ 2068048 w 2222280"/>
              <a:gd name="connsiteY1" fmla="*/ 20819 h 48577"/>
              <a:gd name="connsiteX2" fmla="*/ 2047229 w 2222280"/>
              <a:gd name="connsiteY2" fmla="*/ 34698 h 48577"/>
              <a:gd name="connsiteX3" fmla="*/ 1852916 w 2222280"/>
              <a:gd name="connsiteY3" fmla="*/ 0 h 48577"/>
              <a:gd name="connsiteX0" fmla="*/ 0 w 2237963"/>
              <a:gd name="connsiteY0" fmla="*/ 48577 h 48577"/>
              <a:gd name="connsiteX1" fmla="*/ 2068048 w 2237963"/>
              <a:gd name="connsiteY1" fmla="*/ 20819 h 48577"/>
              <a:gd name="connsiteX2" fmla="*/ 2047229 w 2237963"/>
              <a:gd name="connsiteY2" fmla="*/ 34698 h 48577"/>
              <a:gd name="connsiteX3" fmla="*/ 1464289 w 2237963"/>
              <a:gd name="connsiteY3" fmla="*/ 0 h 48577"/>
              <a:gd name="connsiteX0" fmla="*/ 0 w 2237963"/>
              <a:gd name="connsiteY0" fmla="*/ 48577 h 48577"/>
              <a:gd name="connsiteX1" fmla="*/ 2068048 w 2237963"/>
              <a:gd name="connsiteY1" fmla="*/ 20819 h 48577"/>
              <a:gd name="connsiteX2" fmla="*/ 2047229 w 2237963"/>
              <a:gd name="connsiteY2" fmla="*/ 34698 h 48577"/>
              <a:gd name="connsiteX3" fmla="*/ 1464289 w 2237963"/>
              <a:gd name="connsiteY3" fmla="*/ 0 h 48577"/>
              <a:gd name="connsiteX0" fmla="*/ 0 w 2239084"/>
              <a:gd name="connsiteY0" fmla="*/ 325035 h 329689"/>
              <a:gd name="connsiteX1" fmla="*/ 2068048 w 2239084"/>
              <a:gd name="connsiteY1" fmla="*/ 297277 h 329689"/>
              <a:gd name="connsiteX2" fmla="*/ 2047229 w 2239084"/>
              <a:gd name="connsiteY2" fmla="*/ 311156 h 329689"/>
              <a:gd name="connsiteX3" fmla="*/ 1438370 w 2239084"/>
              <a:gd name="connsiteY3" fmla="*/ 0 h 329689"/>
              <a:gd name="connsiteX0" fmla="*/ 0 w 2240758"/>
              <a:gd name="connsiteY0" fmla="*/ 325035 h 325035"/>
              <a:gd name="connsiteX1" fmla="*/ 2068048 w 2240758"/>
              <a:gd name="connsiteY1" fmla="*/ 297277 h 325035"/>
              <a:gd name="connsiteX2" fmla="*/ 2051549 w 2240758"/>
              <a:gd name="connsiteY2" fmla="*/ 112451 h 325035"/>
              <a:gd name="connsiteX3" fmla="*/ 1438370 w 2240758"/>
              <a:gd name="connsiteY3" fmla="*/ 0 h 325035"/>
              <a:gd name="connsiteX0" fmla="*/ 0 w 2221140"/>
              <a:gd name="connsiteY0" fmla="*/ 433027 h 433027"/>
              <a:gd name="connsiteX1" fmla="*/ 2068048 w 2221140"/>
              <a:gd name="connsiteY1" fmla="*/ 405269 h 433027"/>
              <a:gd name="connsiteX2" fmla="*/ 2051549 w 2221140"/>
              <a:gd name="connsiteY2" fmla="*/ 220443 h 433027"/>
              <a:gd name="connsiteX3" fmla="*/ 1922191 w 2221140"/>
              <a:gd name="connsiteY3" fmla="*/ 0 h 433027"/>
              <a:gd name="connsiteX0" fmla="*/ 0 w 2081804"/>
              <a:gd name="connsiteY0" fmla="*/ 433027 h 433027"/>
              <a:gd name="connsiteX1" fmla="*/ 819617 w 2081804"/>
              <a:gd name="connsiteY1" fmla="*/ 413908 h 433027"/>
              <a:gd name="connsiteX2" fmla="*/ 2051549 w 2081804"/>
              <a:gd name="connsiteY2" fmla="*/ 220443 h 433027"/>
              <a:gd name="connsiteX3" fmla="*/ 1922191 w 2081804"/>
              <a:gd name="connsiteY3" fmla="*/ 0 h 433027"/>
              <a:gd name="connsiteX0" fmla="*/ 0 w 1922191"/>
              <a:gd name="connsiteY0" fmla="*/ 1223025 h 1297905"/>
              <a:gd name="connsiteX1" fmla="*/ 819617 w 1922191"/>
              <a:gd name="connsiteY1" fmla="*/ 1203906 h 1297905"/>
              <a:gd name="connsiteX2" fmla="*/ 1373336 w 1922191"/>
              <a:gd name="connsiteY2" fmla="*/ 3960 h 1297905"/>
              <a:gd name="connsiteX3" fmla="*/ 1922191 w 1922191"/>
              <a:gd name="connsiteY3" fmla="*/ 789998 h 1297905"/>
              <a:gd name="connsiteX0" fmla="*/ 0 w 3663083"/>
              <a:gd name="connsiteY0" fmla="*/ 1219098 h 1293978"/>
              <a:gd name="connsiteX1" fmla="*/ 819617 w 3663083"/>
              <a:gd name="connsiteY1" fmla="*/ 1199979 h 1293978"/>
              <a:gd name="connsiteX2" fmla="*/ 1373336 w 3663083"/>
              <a:gd name="connsiteY2" fmla="*/ 33 h 1293978"/>
              <a:gd name="connsiteX3" fmla="*/ 3663083 w 3663083"/>
              <a:gd name="connsiteY3" fmla="*/ 1239636 h 1293978"/>
              <a:gd name="connsiteX0" fmla="*/ 0 w 3663083"/>
              <a:gd name="connsiteY0" fmla="*/ 1242700 h 1317580"/>
              <a:gd name="connsiteX1" fmla="*/ 819617 w 3663083"/>
              <a:gd name="connsiteY1" fmla="*/ 1223581 h 1317580"/>
              <a:gd name="connsiteX2" fmla="*/ 1373336 w 3663083"/>
              <a:gd name="connsiteY2" fmla="*/ 23635 h 1317580"/>
              <a:gd name="connsiteX3" fmla="*/ 2310401 w 3663083"/>
              <a:gd name="connsiteY3" fmla="*/ 489851 h 1317580"/>
              <a:gd name="connsiteX4" fmla="*/ 3663083 w 3663083"/>
              <a:gd name="connsiteY4" fmla="*/ 1263238 h 1317580"/>
              <a:gd name="connsiteX0" fmla="*/ 0 w 3663083"/>
              <a:gd name="connsiteY0" fmla="*/ 1219076 h 1293994"/>
              <a:gd name="connsiteX1" fmla="*/ 819617 w 3663083"/>
              <a:gd name="connsiteY1" fmla="*/ 1199957 h 1293994"/>
              <a:gd name="connsiteX2" fmla="*/ 1373336 w 3663083"/>
              <a:gd name="connsiteY2" fmla="*/ 11 h 1293994"/>
              <a:gd name="connsiteX3" fmla="*/ 2146248 w 3663083"/>
              <a:gd name="connsiteY3" fmla="*/ 1222168 h 1293994"/>
              <a:gd name="connsiteX4" fmla="*/ 3663083 w 3663083"/>
              <a:gd name="connsiteY4" fmla="*/ 1239614 h 1293994"/>
              <a:gd name="connsiteX0" fmla="*/ 0 w 3663083"/>
              <a:gd name="connsiteY0" fmla="*/ 1219076 h 1293956"/>
              <a:gd name="connsiteX1" fmla="*/ 819617 w 3663083"/>
              <a:gd name="connsiteY1" fmla="*/ 1199957 h 1293956"/>
              <a:gd name="connsiteX2" fmla="*/ 1373336 w 3663083"/>
              <a:gd name="connsiteY2" fmla="*/ 11 h 1293956"/>
              <a:gd name="connsiteX3" fmla="*/ 2146248 w 3663083"/>
              <a:gd name="connsiteY3" fmla="*/ 1222168 h 1293956"/>
              <a:gd name="connsiteX4" fmla="*/ 3663083 w 3663083"/>
              <a:gd name="connsiteY4" fmla="*/ 1239614 h 1293956"/>
              <a:gd name="connsiteX0" fmla="*/ 0 w 3663083"/>
              <a:gd name="connsiteY0" fmla="*/ 1219076 h 1293956"/>
              <a:gd name="connsiteX1" fmla="*/ 819617 w 3663083"/>
              <a:gd name="connsiteY1" fmla="*/ 1199957 h 1293956"/>
              <a:gd name="connsiteX2" fmla="*/ 1373336 w 3663083"/>
              <a:gd name="connsiteY2" fmla="*/ 11 h 1293956"/>
              <a:gd name="connsiteX3" fmla="*/ 2146248 w 3663083"/>
              <a:gd name="connsiteY3" fmla="*/ 1222168 h 1293956"/>
              <a:gd name="connsiteX4" fmla="*/ 3663083 w 3663083"/>
              <a:gd name="connsiteY4" fmla="*/ 1239614 h 1293956"/>
              <a:gd name="connsiteX0" fmla="*/ 0 w 3663083"/>
              <a:gd name="connsiteY0" fmla="*/ 1219075 h 1248647"/>
              <a:gd name="connsiteX1" fmla="*/ 819617 w 3663083"/>
              <a:gd name="connsiteY1" fmla="*/ 1199956 h 1248647"/>
              <a:gd name="connsiteX2" fmla="*/ 1373336 w 3663083"/>
              <a:gd name="connsiteY2" fmla="*/ 10 h 1248647"/>
              <a:gd name="connsiteX3" fmla="*/ 2146248 w 3663083"/>
              <a:gd name="connsiteY3" fmla="*/ 1222167 h 1248647"/>
              <a:gd name="connsiteX4" fmla="*/ 3663083 w 3663083"/>
              <a:gd name="connsiteY4" fmla="*/ 1239613 h 1248647"/>
              <a:gd name="connsiteX0" fmla="*/ 0 w 3663083"/>
              <a:gd name="connsiteY0" fmla="*/ 1231465 h 1307261"/>
              <a:gd name="connsiteX1" fmla="*/ 819617 w 3663083"/>
              <a:gd name="connsiteY1" fmla="*/ 1212346 h 1307261"/>
              <a:gd name="connsiteX2" fmla="*/ 1422897 w 3663083"/>
              <a:gd name="connsiteY2" fmla="*/ 10 h 1307261"/>
              <a:gd name="connsiteX3" fmla="*/ 2146248 w 3663083"/>
              <a:gd name="connsiteY3" fmla="*/ 1234557 h 1307261"/>
              <a:gd name="connsiteX4" fmla="*/ 3663083 w 3663083"/>
              <a:gd name="connsiteY4" fmla="*/ 1252003 h 1307261"/>
              <a:gd name="connsiteX0" fmla="*/ 0 w 3663083"/>
              <a:gd name="connsiteY0" fmla="*/ 1231465 h 1261037"/>
              <a:gd name="connsiteX1" fmla="*/ 819617 w 3663083"/>
              <a:gd name="connsiteY1" fmla="*/ 1212346 h 1261037"/>
              <a:gd name="connsiteX2" fmla="*/ 1422897 w 3663083"/>
              <a:gd name="connsiteY2" fmla="*/ 10 h 1261037"/>
              <a:gd name="connsiteX3" fmla="*/ 2146248 w 3663083"/>
              <a:gd name="connsiteY3" fmla="*/ 1234557 h 1261037"/>
              <a:gd name="connsiteX4" fmla="*/ 3663083 w 3663083"/>
              <a:gd name="connsiteY4" fmla="*/ 1252003 h 1261037"/>
              <a:gd name="connsiteX0" fmla="*/ 0 w 3663083"/>
              <a:gd name="connsiteY0" fmla="*/ 1231465 h 1307261"/>
              <a:gd name="connsiteX1" fmla="*/ 819617 w 3663083"/>
              <a:gd name="connsiteY1" fmla="*/ 1212346 h 1307261"/>
              <a:gd name="connsiteX2" fmla="*/ 2500848 w 3663083"/>
              <a:gd name="connsiteY2" fmla="*/ 10 h 1307261"/>
              <a:gd name="connsiteX3" fmla="*/ 2146248 w 3663083"/>
              <a:gd name="connsiteY3" fmla="*/ 1234557 h 1307261"/>
              <a:gd name="connsiteX4" fmla="*/ 3663083 w 3663083"/>
              <a:gd name="connsiteY4" fmla="*/ 1252003 h 1307261"/>
              <a:gd name="connsiteX0" fmla="*/ 0 w 3735121"/>
              <a:gd name="connsiteY0" fmla="*/ 1231456 h 1307251"/>
              <a:gd name="connsiteX1" fmla="*/ 819617 w 3735121"/>
              <a:gd name="connsiteY1" fmla="*/ 1212337 h 1307251"/>
              <a:gd name="connsiteX2" fmla="*/ 2500848 w 3735121"/>
              <a:gd name="connsiteY2" fmla="*/ 1 h 1307251"/>
              <a:gd name="connsiteX3" fmla="*/ 3577321 w 3735121"/>
              <a:gd name="connsiteY3" fmla="*/ 1216577 h 1307251"/>
              <a:gd name="connsiteX4" fmla="*/ 3663083 w 3735121"/>
              <a:gd name="connsiteY4" fmla="*/ 1251994 h 1307251"/>
              <a:gd name="connsiteX0" fmla="*/ 0 w 4833961"/>
              <a:gd name="connsiteY0" fmla="*/ 1231456 h 1307251"/>
              <a:gd name="connsiteX1" fmla="*/ 819617 w 4833961"/>
              <a:gd name="connsiteY1" fmla="*/ 1212337 h 1307251"/>
              <a:gd name="connsiteX2" fmla="*/ 2500848 w 4833961"/>
              <a:gd name="connsiteY2" fmla="*/ 1 h 1307251"/>
              <a:gd name="connsiteX3" fmla="*/ 3577321 w 4833961"/>
              <a:gd name="connsiteY3" fmla="*/ 1216577 h 1307251"/>
              <a:gd name="connsiteX4" fmla="*/ 4833961 w 4833961"/>
              <a:gd name="connsiteY4" fmla="*/ 1260979 h 1307251"/>
              <a:gd name="connsiteX0" fmla="*/ 0 w 4833961"/>
              <a:gd name="connsiteY0" fmla="*/ 1231475 h 1288545"/>
              <a:gd name="connsiteX1" fmla="*/ 819617 w 4833961"/>
              <a:gd name="connsiteY1" fmla="*/ 1185398 h 1288545"/>
              <a:gd name="connsiteX2" fmla="*/ 2500848 w 4833961"/>
              <a:gd name="connsiteY2" fmla="*/ 20 h 1288545"/>
              <a:gd name="connsiteX3" fmla="*/ 3577321 w 4833961"/>
              <a:gd name="connsiteY3" fmla="*/ 1216596 h 1288545"/>
              <a:gd name="connsiteX4" fmla="*/ 4833961 w 4833961"/>
              <a:gd name="connsiteY4" fmla="*/ 1260998 h 1288545"/>
              <a:gd name="connsiteX0" fmla="*/ 0 w 4833961"/>
              <a:gd name="connsiteY0" fmla="*/ 1231474 h 1260997"/>
              <a:gd name="connsiteX1" fmla="*/ 819617 w 4833961"/>
              <a:gd name="connsiteY1" fmla="*/ 1185397 h 1260997"/>
              <a:gd name="connsiteX2" fmla="*/ 2500848 w 4833961"/>
              <a:gd name="connsiteY2" fmla="*/ 19 h 1260997"/>
              <a:gd name="connsiteX3" fmla="*/ 3577321 w 4833961"/>
              <a:gd name="connsiteY3" fmla="*/ 1216595 h 1260997"/>
              <a:gd name="connsiteX4" fmla="*/ 4833961 w 4833961"/>
              <a:gd name="connsiteY4" fmla="*/ 1260997 h 1260997"/>
              <a:gd name="connsiteX0" fmla="*/ 0 w 4833961"/>
              <a:gd name="connsiteY0" fmla="*/ 1231594 h 1261117"/>
              <a:gd name="connsiteX1" fmla="*/ 819617 w 4833961"/>
              <a:gd name="connsiteY1" fmla="*/ 1185517 h 1261117"/>
              <a:gd name="connsiteX2" fmla="*/ 2500848 w 4833961"/>
              <a:gd name="connsiteY2" fmla="*/ 139 h 1261117"/>
              <a:gd name="connsiteX3" fmla="*/ 3577321 w 4833961"/>
              <a:gd name="connsiteY3" fmla="*/ 1216715 h 1261117"/>
              <a:gd name="connsiteX4" fmla="*/ 4833961 w 4833961"/>
              <a:gd name="connsiteY4" fmla="*/ 1261117 h 1261117"/>
              <a:gd name="connsiteX0" fmla="*/ 0 w 4833961"/>
              <a:gd name="connsiteY0" fmla="*/ 1251768 h 1281291"/>
              <a:gd name="connsiteX1" fmla="*/ 819617 w 4833961"/>
              <a:gd name="connsiteY1" fmla="*/ 1205691 h 1281291"/>
              <a:gd name="connsiteX2" fmla="*/ 2500848 w 4833961"/>
              <a:gd name="connsiteY2" fmla="*/ 20313 h 1281291"/>
              <a:gd name="connsiteX3" fmla="*/ 3577321 w 4833961"/>
              <a:gd name="connsiteY3" fmla="*/ 1236889 h 1281291"/>
              <a:gd name="connsiteX4" fmla="*/ 4833961 w 4833961"/>
              <a:gd name="connsiteY4" fmla="*/ 1281291 h 1281291"/>
              <a:gd name="connsiteX0" fmla="*/ 0 w 4833961"/>
              <a:gd name="connsiteY0" fmla="*/ 1231466 h 1260989"/>
              <a:gd name="connsiteX1" fmla="*/ 819617 w 4833961"/>
              <a:gd name="connsiteY1" fmla="*/ 1185389 h 1260989"/>
              <a:gd name="connsiteX2" fmla="*/ 2500848 w 4833961"/>
              <a:gd name="connsiteY2" fmla="*/ 11 h 1260989"/>
              <a:gd name="connsiteX3" fmla="*/ 3577321 w 4833961"/>
              <a:gd name="connsiteY3" fmla="*/ 1216587 h 1260989"/>
              <a:gd name="connsiteX4" fmla="*/ 4833961 w 4833961"/>
              <a:gd name="connsiteY4" fmla="*/ 1260989 h 1260989"/>
              <a:gd name="connsiteX0" fmla="*/ 0 w 4833961"/>
              <a:gd name="connsiteY0" fmla="*/ 1231466 h 1260989"/>
              <a:gd name="connsiteX1" fmla="*/ 819617 w 4833961"/>
              <a:gd name="connsiteY1" fmla="*/ 1185389 h 1260989"/>
              <a:gd name="connsiteX2" fmla="*/ 2500848 w 4833961"/>
              <a:gd name="connsiteY2" fmla="*/ 11 h 1260989"/>
              <a:gd name="connsiteX3" fmla="*/ 3577321 w 4833961"/>
              <a:gd name="connsiteY3" fmla="*/ 1216587 h 1260989"/>
              <a:gd name="connsiteX4" fmla="*/ 4833961 w 4833961"/>
              <a:gd name="connsiteY4" fmla="*/ 1260989 h 1260989"/>
              <a:gd name="connsiteX0" fmla="*/ 0 w 4833961"/>
              <a:gd name="connsiteY0" fmla="*/ 1231466 h 1260989"/>
              <a:gd name="connsiteX1" fmla="*/ 819617 w 4833961"/>
              <a:gd name="connsiteY1" fmla="*/ 1185389 h 1260989"/>
              <a:gd name="connsiteX2" fmla="*/ 2500848 w 4833961"/>
              <a:gd name="connsiteY2" fmla="*/ 11 h 1260989"/>
              <a:gd name="connsiteX3" fmla="*/ 3577321 w 4833961"/>
              <a:gd name="connsiteY3" fmla="*/ 1216587 h 1260989"/>
              <a:gd name="connsiteX4" fmla="*/ 4833961 w 4833961"/>
              <a:gd name="connsiteY4" fmla="*/ 1260989 h 1260989"/>
              <a:gd name="connsiteX0" fmla="*/ 0 w 4833961"/>
              <a:gd name="connsiteY0" fmla="*/ 1231466 h 1260989"/>
              <a:gd name="connsiteX1" fmla="*/ 819617 w 4833961"/>
              <a:gd name="connsiteY1" fmla="*/ 1185389 h 1260989"/>
              <a:gd name="connsiteX2" fmla="*/ 2500848 w 4833961"/>
              <a:gd name="connsiteY2" fmla="*/ 11 h 1260989"/>
              <a:gd name="connsiteX3" fmla="*/ 3577321 w 4833961"/>
              <a:gd name="connsiteY3" fmla="*/ 1216587 h 1260989"/>
              <a:gd name="connsiteX4" fmla="*/ 4833961 w 4833961"/>
              <a:gd name="connsiteY4" fmla="*/ 1260989 h 12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61" h="1260989">
                <a:moveTo>
                  <a:pt x="0" y="1231466"/>
                </a:moveTo>
                <a:cubicBezTo>
                  <a:pt x="273206" y="1225093"/>
                  <a:pt x="433785" y="1309762"/>
                  <a:pt x="819617" y="1185389"/>
                </a:cubicBezTo>
                <a:cubicBezTo>
                  <a:pt x="1205449" y="1061016"/>
                  <a:pt x="2035036" y="3797"/>
                  <a:pt x="2500848" y="11"/>
                </a:cubicBezTo>
                <a:cubicBezTo>
                  <a:pt x="2966660" y="-3775"/>
                  <a:pt x="3226672" y="956073"/>
                  <a:pt x="3577321" y="1216587"/>
                </a:cubicBezTo>
                <a:cubicBezTo>
                  <a:pt x="4006464" y="1280640"/>
                  <a:pt x="4565316" y="1231443"/>
                  <a:pt x="4833961" y="1260989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prstDash val="sys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4313627" y="3446252"/>
            <a:ext cx="1081013" cy="650769"/>
          </a:xfrm>
          <a:prstGeom prst="wedgeRoundRectCallout">
            <a:avLst>
              <a:gd name="adj1" fmla="val -160638"/>
              <a:gd name="adj2" fmla="val 608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err="1" smtClean="0"/>
              <a:t>gNa</a:t>
            </a:r>
            <a:r>
              <a:rPr lang="en-US" sz="1800" baseline="30000" dirty="0" smtClean="0"/>
              <a:t>+</a:t>
            </a:r>
            <a:endParaRPr lang="en-US" sz="1800" dirty="0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574954" y="3858847"/>
            <a:ext cx="1081013" cy="650769"/>
          </a:xfrm>
          <a:prstGeom prst="wedgeRoundRectCallout">
            <a:avLst>
              <a:gd name="adj1" fmla="val -160638"/>
              <a:gd name="adj2" fmla="val 608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err="1" smtClean="0"/>
              <a:t>gK</a:t>
            </a:r>
            <a:r>
              <a:rPr lang="en-US" sz="1800" baseline="30000" dirty="0"/>
              <a:t>+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8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wave of </a:t>
            </a:r>
            <a:r>
              <a:rPr lang="en-US" dirty="0" err="1" smtClean="0"/>
              <a:t>depolarisation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385376" y="1486448"/>
            <a:ext cx="6622513" cy="1305560"/>
            <a:chOff x="1395870" y="2483593"/>
            <a:chExt cx="6622513" cy="130556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95870" y="2896970"/>
              <a:ext cx="6622513" cy="8921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10138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4024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62081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5967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7910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9853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1796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73739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5682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7619" y="2805842"/>
              <a:ext cx="773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99643" y="2483593"/>
              <a:ext cx="3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4390" y="2483593"/>
              <a:ext cx="3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9136" y="2483593"/>
              <a:ext cx="3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59331" y="2483593"/>
              <a:ext cx="639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6203" y="2483593"/>
              <a:ext cx="3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9275" y="2483593"/>
              <a:ext cx="3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4516" y="2483593"/>
              <a:ext cx="3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81245" y="2483593"/>
              <a:ext cx="3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48468" y="2483593"/>
              <a:ext cx="3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6186" y="2483593"/>
              <a:ext cx="535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1359357" y="3658154"/>
            <a:ext cx="6622513" cy="89218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73625" y="3567026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77511" y="3567026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425568" y="3567026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29454" y="3567026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81397" y="3567026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33340" y="3567026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185283" y="3567026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37226" y="3567026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89169" y="3567026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41106" y="3567026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15607" y="3244777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61839" y="3244777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892623" y="3244777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522818" y="3244777"/>
            <a:ext cx="63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99690" y="3244777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062762" y="3244777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88003" y="3244777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144732" y="3244777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711955" y="3244777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289673" y="3244777"/>
            <a:ext cx="53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4" name="Explosion 1 53"/>
          <p:cNvSpPr/>
          <p:nvPr/>
        </p:nvSpPr>
        <p:spPr bwMode="auto">
          <a:xfrm>
            <a:off x="850117" y="1521959"/>
            <a:ext cx="829126" cy="797717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5" name="Curved Down Arrow 54"/>
          <p:cNvSpPr/>
          <p:nvPr/>
        </p:nvSpPr>
        <p:spPr bwMode="auto">
          <a:xfrm>
            <a:off x="1301413" y="3127888"/>
            <a:ext cx="682192" cy="293896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>
            <a:off x="2010063" y="3112348"/>
            <a:ext cx="682192" cy="293896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264900" y="5127632"/>
            <a:ext cx="6622513" cy="89218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79168" y="5036504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883054" y="5036504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331112" y="5036504"/>
            <a:ext cx="51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434997" y="5036504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986940" y="5036504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538883" y="5036504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090826" y="5036504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642769" y="5036504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194712" y="5036504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746649" y="5036504"/>
            <a:ext cx="7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768673" y="4714255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283420" y="4714255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03118" y="4702329"/>
            <a:ext cx="392395" cy="47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91332" y="4714255"/>
            <a:ext cx="63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705233" y="4714255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68305" y="4714255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493546" y="4714255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050275" y="4714255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617498" y="4714255"/>
            <a:ext cx="39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195216" y="4714255"/>
            <a:ext cx="53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Curved Down Arrow 78"/>
          <p:cNvSpPr/>
          <p:nvPr/>
        </p:nvSpPr>
        <p:spPr bwMode="auto">
          <a:xfrm>
            <a:off x="3080578" y="4649847"/>
            <a:ext cx="645241" cy="236370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0" name="Curved Down Arrow 79"/>
          <p:cNvSpPr/>
          <p:nvPr/>
        </p:nvSpPr>
        <p:spPr bwMode="auto">
          <a:xfrm>
            <a:off x="2403416" y="4618357"/>
            <a:ext cx="629715" cy="304393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5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synapse</a:t>
            </a:r>
            <a:endParaRPr lang="en-US" dirty="0"/>
          </a:p>
        </p:txBody>
      </p:sp>
      <p:pic>
        <p:nvPicPr>
          <p:cNvPr id="4" name="Content Placeholder 3" descr="Screen Shot 2014-10-11 at 17.23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b="2592"/>
          <a:stretch>
            <a:fillRect/>
          </a:stretch>
        </p:blipFill>
        <p:spPr>
          <a:xfrm>
            <a:off x="881602" y="1294258"/>
            <a:ext cx="7366692" cy="4694461"/>
          </a:xfrm>
        </p:spPr>
      </p:pic>
      <p:sp>
        <p:nvSpPr>
          <p:cNvPr id="5" name="TextBox 4"/>
          <p:cNvSpPr txBox="1"/>
          <p:nvPr/>
        </p:nvSpPr>
        <p:spPr>
          <a:xfrm>
            <a:off x="6087254" y="6121470"/>
            <a:ext cx="26657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8.22 from </a:t>
            </a:r>
            <a:r>
              <a:rPr lang="en-US" sz="1600" dirty="0" err="1" smtClean="0"/>
              <a:t>Naish</a:t>
            </a:r>
            <a:r>
              <a:rPr lang="en-US" sz="1600" dirty="0" smtClean="0"/>
              <a:t> (2009)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67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err="1" smtClean="0"/>
              <a:t>Alberts</a:t>
            </a:r>
            <a:r>
              <a:rPr lang="en-GB" sz="2800" dirty="0" smtClean="0"/>
              <a:t> et al., 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Edition Essential Cell Biology (2014) Garland Science (</a:t>
            </a:r>
            <a:r>
              <a:rPr lang="en-GB" sz="2800" dirty="0"/>
              <a:t>Chapter 12)</a:t>
            </a:r>
            <a:endParaRPr lang="en-GB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Lippincott’s Illustrated </a:t>
            </a:r>
            <a:r>
              <a:rPr lang="en-GB" sz="2800" dirty="0" err="1"/>
              <a:t>Reviews:Physiology</a:t>
            </a:r>
            <a:r>
              <a:rPr lang="en-GB" sz="2800" dirty="0"/>
              <a:t> (2012) Preston, RR and Wilson, TE.  Lippincott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Medical Sciences,2nd Edition (2014) Edited by </a:t>
            </a:r>
            <a:r>
              <a:rPr lang="en-GB" sz="2800" dirty="0" err="1"/>
              <a:t>Naish</a:t>
            </a:r>
            <a:r>
              <a:rPr lang="en-GB" sz="2800" dirty="0"/>
              <a:t>, J  and </a:t>
            </a:r>
            <a:r>
              <a:rPr lang="en-GB" sz="2800" dirty="0" err="1"/>
              <a:t>Syndercombe</a:t>
            </a:r>
            <a:r>
              <a:rPr lang="en-GB" sz="2800" dirty="0"/>
              <a:t> Court,  D.  Elsevier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469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synapse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dirty="0" smtClean="0"/>
              <a:t>In response to </a:t>
            </a:r>
            <a:r>
              <a:rPr lang="en-US" sz="2800" dirty="0" err="1" smtClean="0"/>
              <a:t>depolarisation</a:t>
            </a:r>
            <a:endParaRPr lang="en-US" sz="2800" dirty="0" smtClean="0"/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Voltage-dependent Ca</a:t>
            </a:r>
            <a:r>
              <a:rPr lang="en-US" sz="2800" baseline="30000" dirty="0" smtClean="0"/>
              <a:t>2+ </a:t>
            </a:r>
            <a:r>
              <a:rPr lang="en-US" sz="2800" dirty="0" smtClean="0"/>
              <a:t>channels open 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Which allows vesicles containing neurotransmitters to fuse with the membrane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The neurotransmitter crosses the synaptic cleft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And binds to receptors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Which cause a post-synaptic potential…..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Plaque 3"/>
          <p:cNvSpPr/>
          <p:nvPr/>
        </p:nvSpPr>
        <p:spPr bwMode="auto">
          <a:xfrm rot="16934493">
            <a:off x="1408809" y="3475204"/>
            <a:ext cx="1459026" cy="1394784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043516" y="4031879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 rot="6381635">
            <a:off x="6942874" y="3555761"/>
            <a:ext cx="1584176" cy="1440160"/>
            <a:chOff x="1475656" y="2348880"/>
            <a:chExt cx="1584176" cy="1440160"/>
          </a:xfrm>
        </p:grpSpPr>
        <p:sp>
          <p:nvSpPr>
            <p:cNvPr id="12" name="Oval 11"/>
            <p:cNvSpPr/>
            <p:nvPr/>
          </p:nvSpPr>
          <p:spPr bwMode="auto">
            <a:xfrm>
              <a:off x="1475656" y="2348880"/>
              <a:ext cx="1584176" cy="144016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195736" y="2708920"/>
              <a:ext cx="432048" cy="4320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5334070">
            <a:off x="6755599" y="4132595"/>
            <a:ext cx="648072" cy="576064"/>
            <a:chOff x="3347864" y="4581128"/>
            <a:chExt cx="648072" cy="576064"/>
          </a:xfrm>
        </p:grpSpPr>
        <p:sp>
          <p:nvSpPr>
            <p:cNvPr id="10" name="Plaque 9"/>
            <p:cNvSpPr/>
            <p:nvPr/>
          </p:nvSpPr>
          <p:spPr bwMode="auto">
            <a:xfrm>
              <a:off x="3347864" y="4581128"/>
              <a:ext cx="288032" cy="576064"/>
            </a:xfrm>
            <a:prstGeom prst="plaque">
              <a:avLst>
                <a:gd name="adj" fmla="val 40918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1" name="Plaque 10"/>
            <p:cNvSpPr/>
            <p:nvPr/>
          </p:nvSpPr>
          <p:spPr bwMode="auto">
            <a:xfrm>
              <a:off x="3707904" y="4581128"/>
              <a:ext cx="288032" cy="576064"/>
            </a:xfrm>
            <a:prstGeom prst="plaque">
              <a:avLst>
                <a:gd name="adj" fmla="val 40918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cxnSp>
        <p:nvCxnSpPr>
          <p:cNvPr id="29" name="Straight Connector 28"/>
          <p:cNvCxnSpPr>
            <a:stCxn id="4" idx="2"/>
          </p:cNvCxnSpPr>
          <p:nvPr/>
        </p:nvCxnSpPr>
        <p:spPr bwMode="auto">
          <a:xfrm>
            <a:off x="2819857" y="4320466"/>
            <a:ext cx="3616147" cy="143462"/>
          </a:xfrm>
          <a:prstGeom prst="line">
            <a:avLst/>
          </a:prstGeom>
          <a:solidFill>
            <a:schemeClr val="accent1"/>
          </a:solidFill>
          <a:ln w="82550" cap="flat" cmpd="sng" algn="ctr">
            <a:solidFill>
              <a:schemeClr val="accent1"/>
            </a:solidFill>
            <a:prstDash val="solid"/>
            <a:round/>
            <a:headEnd type="none" w="med" len="med"/>
            <a:tailEnd type="diamond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483676" y="4031879"/>
            <a:ext cx="2088232" cy="720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652028" y="4463927"/>
            <a:ext cx="21602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19380" y="4391919"/>
            <a:ext cx="109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Neural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411668" y="3599831"/>
            <a:ext cx="196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Electrical signal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355884" y="4967983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neurotransmitter</a:t>
            </a:r>
            <a:endParaRPr lang="en-US" sz="1400" dirty="0"/>
          </a:p>
        </p:txBody>
      </p:sp>
      <p:cxnSp>
        <p:nvCxnSpPr>
          <p:cNvPr id="54" name="Straight Connector 53"/>
          <p:cNvCxnSpPr>
            <a:stCxn id="52" idx="0"/>
          </p:cNvCxnSpPr>
          <p:nvPr/>
        </p:nvCxnSpPr>
        <p:spPr bwMode="auto">
          <a:xfrm flipV="1">
            <a:off x="6102242" y="4535935"/>
            <a:ext cx="549786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055036" y="1918530"/>
            <a:ext cx="639808" cy="1453566"/>
          </a:xfrm>
          <a:prstGeom prst="line">
            <a:avLst/>
          </a:prstGeom>
          <a:solidFill>
            <a:schemeClr val="accent1"/>
          </a:solidFill>
          <a:ln w="82550" cap="flat" cmpd="sng" algn="ctr">
            <a:solidFill>
              <a:schemeClr val="accent1"/>
            </a:solidFill>
            <a:prstDash val="solid"/>
            <a:round/>
            <a:headEnd type="none" w="med" len="med"/>
            <a:tailEnd type="diamond" w="lg" len="lg"/>
          </a:ln>
          <a:effectLst/>
        </p:spPr>
      </p:cxnSp>
      <p:grpSp>
        <p:nvGrpSpPr>
          <p:cNvPr id="39" name="Group 38"/>
          <p:cNvGrpSpPr/>
          <p:nvPr/>
        </p:nvGrpSpPr>
        <p:grpSpPr>
          <a:xfrm rot="9269648">
            <a:off x="1773341" y="3719784"/>
            <a:ext cx="374342" cy="319054"/>
            <a:chOff x="3347864" y="4581128"/>
            <a:chExt cx="648072" cy="576064"/>
          </a:xfrm>
        </p:grpSpPr>
        <p:sp>
          <p:nvSpPr>
            <p:cNvPr id="41" name="Plaque 40"/>
            <p:cNvSpPr/>
            <p:nvPr/>
          </p:nvSpPr>
          <p:spPr bwMode="auto">
            <a:xfrm>
              <a:off x="3347864" y="4581128"/>
              <a:ext cx="288032" cy="576064"/>
            </a:xfrm>
            <a:prstGeom prst="plaque">
              <a:avLst>
                <a:gd name="adj" fmla="val 40918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42" name="Plaque 41"/>
            <p:cNvSpPr/>
            <p:nvPr/>
          </p:nvSpPr>
          <p:spPr bwMode="auto">
            <a:xfrm>
              <a:off x="3707904" y="4581128"/>
              <a:ext cx="288032" cy="576064"/>
            </a:xfrm>
            <a:prstGeom prst="plaque">
              <a:avLst>
                <a:gd name="adj" fmla="val 40918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228181" y="2489959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neurotransmitter</a:t>
            </a:r>
            <a:endParaRPr lang="en-US" sz="1400" dirty="0"/>
          </a:p>
        </p:txBody>
      </p:sp>
      <p:cxnSp>
        <p:nvCxnSpPr>
          <p:cNvPr id="47" name="Straight Connector 46"/>
          <p:cNvCxnSpPr>
            <a:endCxn id="44" idx="2"/>
          </p:cNvCxnSpPr>
          <p:nvPr/>
        </p:nvCxnSpPr>
        <p:spPr bwMode="auto">
          <a:xfrm flipV="1">
            <a:off x="1860853" y="2797736"/>
            <a:ext cx="1113686" cy="7674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777009" y="3576985"/>
            <a:ext cx="133580" cy="15648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64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LVP_UNI_LOGO_Panton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To start with the obvious</a:t>
            </a:r>
            <a:endParaRPr lang="en-US" sz="4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We are made up of cells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But they clearly stick together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and work together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In the next couple of lectures we will start to explore the mechanisms they use.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There are many types of cell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They all start out as stem cells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And differentiate into cells with different and specific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Cell differentiation continued…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/>
              <a:t>In almost all cases the cells </a:t>
            </a:r>
            <a:r>
              <a:rPr lang="en-US" dirty="0" smtClean="0"/>
              <a:t>continue to do </a:t>
            </a:r>
            <a:r>
              <a:rPr lang="en-US" dirty="0"/>
              <a:t>what they are supposed to do</a:t>
            </a:r>
          </a:p>
          <a:p>
            <a:pPr marL="571500" indent="-571500">
              <a:buFont typeface="Arial"/>
              <a:buChar char="•"/>
            </a:pPr>
            <a:r>
              <a:rPr lang="en-US" dirty="0"/>
              <a:t>And stay in the place that they are supposed to be in</a:t>
            </a:r>
          </a:p>
          <a:p>
            <a:pPr marL="571500" indent="-571500">
              <a:buFont typeface="Arial"/>
              <a:buChar char="•"/>
            </a:pPr>
            <a:r>
              <a:rPr lang="en-US" dirty="0"/>
              <a:t>One of the really big questions is how they “know” what they should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The short answer is that they communicate with each other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smtClean="0"/>
              <a:t>But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what the membrane looks like</a:t>
            </a:r>
            <a:endParaRPr lang="en-US" dirty="0"/>
          </a:p>
        </p:txBody>
      </p:sp>
      <p:pic>
        <p:nvPicPr>
          <p:cNvPr id="5" name="Picture 4" descr="Screen Shot 2014-10-11 at 10.4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45720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2160" y="5661248"/>
            <a:ext cx="286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 </a:t>
            </a:r>
            <a:r>
              <a:rPr lang="en-US" dirty="0" smtClean="0"/>
              <a:t>2.28 </a:t>
            </a:r>
            <a:r>
              <a:rPr lang="en-US" dirty="0"/>
              <a:t>in </a:t>
            </a:r>
            <a:r>
              <a:rPr lang="en-US" dirty="0" err="1"/>
              <a:t>Naish</a:t>
            </a:r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6019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-of-Liverpool-blank-template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48" charset="-128"/>
            <a:cs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48" charset="-128"/>
            <a:cs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University-of-Liverpool-blank-template.potx</Template>
  <TotalTime>1031</TotalTime>
  <Words>1286</Words>
  <Application>Microsoft Office PowerPoint</Application>
  <PresentationFormat>On-screen Show (4:3)</PresentationFormat>
  <Paragraphs>317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Arial</vt:lpstr>
      <vt:lpstr>Calibri</vt:lpstr>
      <vt:lpstr>Lucida Grande</vt:lpstr>
      <vt:lpstr>Times New Roman</vt:lpstr>
      <vt:lpstr>University-of-Liverpool-blank-template</vt:lpstr>
      <vt:lpstr>PowerPoint Presentation</vt:lpstr>
      <vt:lpstr>The need to communicate</vt:lpstr>
      <vt:lpstr>To communicate with me</vt:lpstr>
      <vt:lpstr>Sources</vt:lpstr>
      <vt:lpstr>To start with the obvious</vt:lpstr>
      <vt:lpstr>Cell differentiation</vt:lpstr>
      <vt:lpstr>Cell differentiation continued…</vt:lpstr>
      <vt:lpstr>Short answer</vt:lpstr>
      <vt:lpstr>First</vt:lpstr>
      <vt:lpstr>Direct communication</vt:lpstr>
      <vt:lpstr>Tight junctions</vt:lpstr>
      <vt:lpstr>Desmosomes</vt:lpstr>
      <vt:lpstr>Gap Junctions</vt:lpstr>
      <vt:lpstr>Chemical communication</vt:lpstr>
      <vt:lpstr>Paracrine and Autocrine</vt:lpstr>
      <vt:lpstr>examples</vt:lpstr>
      <vt:lpstr>Neural and endocrine</vt:lpstr>
      <vt:lpstr>Neural examples</vt:lpstr>
      <vt:lpstr>Hormones</vt:lpstr>
      <vt:lpstr>Amino acid derivatives</vt:lpstr>
      <vt:lpstr>Steroids</vt:lpstr>
      <vt:lpstr>Peptides etc.,</vt:lpstr>
      <vt:lpstr>Peptides</vt:lpstr>
      <vt:lpstr>Proteins</vt:lpstr>
      <vt:lpstr>Glycoproteins</vt:lpstr>
      <vt:lpstr>This year</vt:lpstr>
      <vt:lpstr>Ligand/receptor</vt:lpstr>
      <vt:lpstr>G-protein coupled receptors</vt:lpstr>
      <vt:lpstr>G-proteins</vt:lpstr>
      <vt:lpstr>cAMP as second messenger</vt:lpstr>
      <vt:lpstr>Receptor tyrosine kinases</vt:lpstr>
      <vt:lpstr>Nuclear receptors</vt:lpstr>
      <vt:lpstr>Ligand gated channels</vt:lpstr>
      <vt:lpstr>Resting Membrane Potential</vt:lpstr>
      <vt:lpstr>The action potential</vt:lpstr>
      <vt:lpstr>The action potential</vt:lpstr>
      <vt:lpstr>The action potential</vt:lpstr>
      <vt:lpstr>The wave of depolarisation</vt:lpstr>
      <vt:lpstr>The synapse</vt:lpstr>
      <vt:lpstr>At the synapse</vt:lpstr>
      <vt:lpstr>Putting it all together</vt:lpstr>
    </vt:vector>
  </TitlesOfParts>
  <Company>Krusty Morris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Krusty Morris</dc:creator>
  <cp:lastModifiedBy>Taylor, David</cp:lastModifiedBy>
  <cp:revision>68</cp:revision>
  <dcterms:created xsi:type="dcterms:W3CDTF">2012-11-30T11:54:41Z</dcterms:created>
  <dcterms:modified xsi:type="dcterms:W3CDTF">2016-10-04T07:55:44Z</dcterms:modified>
</cp:coreProperties>
</file>